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59" r:id="rId6"/>
    <p:sldId id="261" r:id="rId7"/>
    <p:sldId id="268" r:id="rId8"/>
    <p:sldId id="262" r:id="rId9"/>
    <p:sldId id="269" r:id="rId10"/>
    <p:sldId id="270" r:id="rId11"/>
    <p:sldId id="271" r:id="rId12"/>
    <p:sldId id="263" r:id="rId13"/>
    <p:sldId id="264" r:id="rId14"/>
    <p:sldId id="265" r:id="rId15"/>
    <p:sldId id="266" r:id="rId16"/>
    <p:sldId id="272" r:id="rId17"/>
    <p:sldId id="267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66"/>
    <a:srgbClr val="FF3300"/>
    <a:srgbClr val="A66B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>
        <p:scale>
          <a:sx n="60" d="100"/>
          <a:sy n="60" d="100"/>
        </p:scale>
        <p:origin x="-145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F7930-217B-4C10-AE57-EC2BB50433A9}" type="datetimeFigureOut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2D7E3-6734-46A2-84EE-552FD82E996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5295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D7E3-6734-46A2-84EE-552FD82E996D}" type="slidenum">
              <a:rPr lang="pt-PT" smtClean="0"/>
              <a:pPr/>
              <a:t>1</a:t>
            </a:fld>
            <a:endParaRPr 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D7E3-6734-46A2-84EE-552FD82E996D}" type="slidenum">
              <a:rPr lang="pt-PT" smtClean="0"/>
              <a:pPr/>
              <a:t>13</a:t>
            </a:fld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752381A-F7A5-4273-8C29-005329773AB9}" type="datetimeFigureOut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D1DCE2-C3CB-40D8-B7EB-1F8B82970ACF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381A-F7A5-4273-8C29-005329773AB9}" type="datetimeFigureOut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DCE2-C3CB-40D8-B7EB-1F8B82970ACF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752381A-F7A5-4273-8C29-005329773AB9}" type="datetimeFigureOut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7" name="Rec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CD1DCE2-C3CB-40D8-B7EB-1F8B82970ACF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381A-F7A5-4273-8C29-005329773AB9}" type="datetimeFigureOut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D1DCE2-C3CB-40D8-B7EB-1F8B82970ACF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Rec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381A-F7A5-4273-8C29-005329773AB9}" type="datetimeFigureOut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CD1DCE2-C3CB-40D8-B7EB-1F8B82970ACF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52381A-F7A5-4273-8C29-005329773AB9}" type="datetimeFigureOut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D1DCE2-C3CB-40D8-B7EB-1F8B82970ACF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52381A-F7A5-4273-8C29-005329773AB9}" type="datetimeFigureOut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D1DCE2-C3CB-40D8-B7EB-1F8B82970ACF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 dirty="0"/>
          </a:p>
        </p:txBody>
      </p:sp>
      <p:sp>
        <p:nvSpPr>
          <p:cNvPr id="16" name="Marcador de Posição do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5" name="Marcador de Posição do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381A-F7A5-4273-8C29-005329773AB9}" type="datetimeFigureOut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D1DCE2-C3CB-40D8-B7EB-1F8B82970ACF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381A-F7A5-4273-8C29-005329773AB9}" type="datetimeFigureOut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D1DCE2-C3CB-40D8-B7EB-1F8B82970ACF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381A-F7A5-4273-8C29-005329773AB9}" type="datetimeFigureOut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D1DCE2-C3CB-40D8-B7EB-1F8B82970ACF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Rec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752381A-F7A5-4273-8C29-005329773AB9}" type="datetimeFigureOut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CD1DCE2-C3CB-40D8-B7EB-1F8B82970ACF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PT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dirty="0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52381A-F7A5-4273-8C29-005329773AB9}" type="datetimeFigureOut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7" name="Rec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D1DCE2-C3CB-40D8-B7EB-1F8B82970ACF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artografiaescolar.wordpress.com/maquete/" TargetMode="External"/><Relationship Id="rId2" Type="http://schemas.openxmlformats.org/officeDocument/2006/relationships/hyperlink" Target="http://www.youtube.com/watch?v=4X-2KA8ioZ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leozoicovalongo.com/hist.swf" TargetMode="External"/><Relationship Id="rId4" Type="http://schemas.openxmlformats.org/officeDocument/2006/relationships/hyperlink" Target="http://repositorium.sdum.uminho.pt/bitstream/1822/188/1/ANEXOCartaGeol%C3%B3gica.p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4365104"/>
            <a:ext cx="6705600" cy="685800"/>
          </a:xfrm>
        </p:spPr>
        <p:txBody>
          <a:bodyPr>
            <a:noAutofit/>
          </a:bodyPr>
          <a:lstStyle/>
          <a:p>
            <a:r>
              <a:rPr lang="pt-PT" sz="5500" b="1" dirty="0" smtClean="0">
                <a:latin typeface="Candara" pitchFamily="34" charset="0"/>
              </a:rPr>
              <a:t>Relatório da maquete</a:t>
            </a:r>
            <a:endParaRPr lang="pt-PT" sz="5500" b="1" dirty="0">
              <a:latin typeface="Candar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5013176"/>
            <a:ext cx="396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500" dirty="0" smtClean="0">
                <a:latin typeface="Candara" pitchFamily="34" charset="0"/>
              </a:rPr>
              <a:t>Penafiel-Valongo</a:t>
            </a:r>
            <a:endParaRPr lang="pt-PT" sz="2500" dirty="0">
              <a:latin typeface="Candar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237313"/>
            <a:ext cx="21957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500" dirty="0" smtClean="0">
                <a:latin typeface="Candara" pitchFamily="34" charset="0"/>
              </a:rPr>
              <a:t>Ano lectivo 2011/2012</a:t>
            </a:r>
            <a:endParaRPr lang="pt-PT" sz="1500" dirty="0">
              <a:latin typeface="Candar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19464" y="0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 smtClean="0">
                <a:latin typeface="Candara" pitchFamily="34" charset="0"/>
              </a:rPr>
              <a:t>Escola secundária de S.João da Talha</a:t>
            </a:r>
            <a:endParaRPr lang="pt-PT" sz="14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mn\Desktop\maquete - fotos\250420122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456384" cy="23762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3" descr="C:\Users\tmn\Desktop\maquete - fotos\250420122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3744415" cy="23762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4" descr="C:\Users\tmn\Desktop\maquete - fotos\250420122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3456384" cy="24928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5" descr="C:\Users\tmn\Desktop\maquete - fotos\250420122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7072"/>
            <a:ext cx="3744416" cy="25202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33" b="11800"/>
          <a:stretch/>
        </p:blipFill>
        <p:spPr bwMode="auto">
          <a:xfrm>
            <a:off x="7506280" y="1"/>
            <a:ext cx="1648733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901"/>
          <a:stretch>
            <a:fillRect/>
          </a:stretch>
        </p:blipFill>
        <p:spPr bwMode="auto">
          <a:xfrm>
            <a:off x="179512" y="1700808"/>
            <a:ext cx="64087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/>
          <p:cNvSpPr txBox="1"/>
          <p:nvPr/>
        </p:nvSpPr>
        <p:spPr>
          <a:xfrm>
            <a:off x="6732240" y="2924944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Candara" pitchFamily="34" charset="0"/>
              </a:rPr>
              <a:t>Legenda:</a:t>
            </a:r>
          </a:p>
          <a:p>
            <a:endParaRPr lang="pt-PT" dirty="0"/>
          </a:p>
          <a:p>
            <a:pPr marL="342900" indent="-342900"/>
            <a:r>
              <a:rPr lang="pt-PT" b="1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pt-PT" dirty="0" smtClean="0">
                <a:latin typeface="Calibri" pitchFamily="34" charset="0"/>
                <a:cs typeface="Calibri" pitchFamily="34" charset="0"/>
              </a:rPr>
              <a:t>Dobra anticlinal dos estratos</a:t>
            </a:r>
          </a:p>
          <a:p>
            <a:pPr marL="342900" indent="-342900">
              <a:buAutoNum type="arabicPeriod"/>
            </a:pPr>
            <a:endParaRPr lang="pt-PT" b="1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pt-PT" b="1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pt-PT" dirty="0" smtClean="0">
                <a:latin typeface="Calibri" pitchFamily="34" charset="0"/>
                <a:cs typeface="Calibri" pitchFamily="34" charset="0"/>
              </a:rPr>
              <a:t>Falha normal</a:t>
            </a:r>
          </a:p>
          <a:p>
            <a:pPr marL="342900" indent="-342900"/>
            <a:endParaRPr lang="pt-PT" b="1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pt-PT" b="1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pt-PT" dirty="0" smtClean="0">
                <a:latin typeface="Calibri" pitchFamily="34" charset="0"/>
                <a:cs typeface="Calibri" pitchFamily="34" charset="0"/>
              </a:rPr>
              <a:t>Conglomerados</a:t>
            </a:r>
            <a:endParaRPr lang="pt-P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33" b="11800"/>
          <a:stretch/>
        </p:blipFill>
        <p:spPr bwMode="auto">
          <a:xfrm>
            <a:off x="7506280" y="1"/>
            <a:ext cx="1648733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500" b="1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</a:rPr>
              <a:t>História geológica da região</a:t>
            </a:r>
            <a:endParaRPr lang="pt-PT" sz="3500" b="1" dirty="0">
              <a:solidFill>
                <a:schemeClr val="accent3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Hiperligação </a:t>
            </a:r>
            <a:r>
              <a:rPr lang="pt-PT" dirty="0" smtClean="0"/>
              <a:t>para o vídeo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500" b="1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</a:rPr>
              <a:t>Coluna estratigráfica</a:t>
            </a:r>
            <a:endParaRPr lang="pt-PT" sz="3500" b="1" dirty="0">
              <a:solidFill>
                <a:schemeClr val="accent3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6021288"/>
            <a:ext cx="864096" cy="646331"/>
          </a:xfrm>
          <a:prstGeom prst="rect">
            <a:avLst/>
          </a:prstGeom>
          <a:solidFill>
            <a:srgbClr val="A66BD3"/>
          </a:solidFill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2915816" y="61653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libri" pitchFamily="34" charset="0"/>
                <a:cs typeface="Calibri" pitchFamily="34" charset="0"/>
              </a:rPr>
              <a:t>Xistos e grauvaques</a:t>
            </a:r>
            <a:endParaRPr lang="pt-P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51720" y="5445224"/>
            <a:ext cx="864096" cy="6617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endParaRPr lang="pt-PT" dirty="0"/>
          </a:p>
          <a:p>
            <a:endParaRPr lang="pt-PT" sz="1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915816" y="55892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libri" pitchFamily="34" charset="0"/>
                <a:cs typeface="Calibri" pitchFamily="34" charset="0"/>
              </a:rPr>
              <a:t>Quartzitos e xistos argilosos</a:t>
            </a:r>
            <a:endParaRPr lang="pt-P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051720" y="4221088"/>
            <a:ext cx="86409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915816" y="47251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libri" pitchFamily="34" charset="0"/>
                <a:cs typeface="Calibri" pitchFamily="34" charset="0"/>
              </a:rPr>
              <a:t>Xistos de Valongo</a:t>
            </a:r>
            <a:endParaRPr lang="pt-P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51720" y="3573016"/>
            <a:ext cx="864096" cy="64633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915816" y="37170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libri" pitchFamily="34" charset="0"/>
                <a:cs typeface="Calibri" pitchFamily="34" charset="0"/>
              </a:rPr>
              <a:t>Grauvaques de sobrido</a:t>
            </a:r>
            <a:endParaRPr lang="pt-P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051720" y="3212976"/>
            <a:ext cx="86409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15816" y="32849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libri" pitchFamily="34" charset="0"/>
                <a:cs typeface="Calibri" pitchFamily="34" charset="0"/>
              </a:rPr>
              <a:t>Xistos grafitosos</a:t>
            </a:r>
            <a:endParaRPr lang="pt-P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051720" y="2996952"/>
            <a:ext cx="864096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pt-PT" sz="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915816" y="299695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libri" pitchFamily="34" charset="0"/>
                <a:cs typeface="Calibri" pitchFamily="34" charset="0"/>
              </a:rPr>
              <a:t>Xistos, grauvaques e quartzitos</a:t>
            </a:r>
            <a:endParaRPr lang="pt-P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051720" y="2780928"/>
            <a:ext cx="86409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PT" sz="200" dirty="0" smtClean="0"/>
          </a:p>
          <a:p>
            <a:endParaRPr lang="pt-PT" sz="200" dirty="0"/>
          </a:p>
          <a:p>
            <a:endParaRPr lang="pt-PT" sz="200" dirty="0" smtClean="0"/>
          </a:p>
          <a:p>
            <a:endParaRPr lang="pt-PT" sz="200" dirty="0" smtClean="0"/>
          </a:p>
        </p:txBody>
      </p:sp>
      <p:sp>
        <p:nvSpPr>
          <p:cNvPr id="18" name="CaixaDeTexto 17"/>
          <p:cNvSpPr txBox="1"/>
          <p:nvPr/>
        </p:nvSpPr>
        <p:spPr>
          <a:xfrm>
            <a:off x="2915816" y="27809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libri" pitchFamily="34" charset="0"/>
                <a:cs typeface="Calibri" pitchFamily="34" charset="0"/>
              </a:rPr>
              <a:t>Xistos esverdeado escuro com arenito</a:t>
            </a:r>
            <a:endParaRPr lang="pt-P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051720" y="1844824"/>
            <a:ext cx="864096" cy="95410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endParaRPr lang="pt-PT" dirty="0"/>
          </a:p>
          <a:p>
            <a:endParaRPr lang="pt-PT" sz="500" dirty="0" smtClean="0"/>
          </a:p>
          <a:p>
            <a:endParaRPr lang="pt-PT" sz="500" dirty="0"/>
          </a:p>
          <a:p>
            <a:endParaRPr lang="pt-PT" sz="500" dirty="0" smtClean="0"/>
          </a:p>
          <a:p>
            <a:endParaRPr lang="pt-PT" sz="5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051720" y="1844824"/>
            <a:ext cx="864096" cy="48245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915816" y="2132856"/>
            <a:ext cx="5200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Calibri" pitchFamily="34" charset="0"/>
                <a:cs typeface="Calibri" pitchFamily="34" charset="0"/>
              </a:rPr>
              <a:t>Conglomerados, arcoses, vistos fossilíferos e argilosos</a:t>
            </a:r>
            <a:endParaRPr lang="pt-P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0" y="1556792"/>
            <a:ext cx="205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latin typeface="Calibri" pitchFamily="34" charset="0"/>
                <a:cs typeface="Calibri" pitchFamily="34" charset="0"/>
              </a:rPr>
              <a:t>Atualmente. Período Carbónico.</a:t>
            </a:r>
          </a:p>
          <a:p>
            <a:pPr algn="ctr"/>
            <a:r>
              <a:rPr lang="pt-PT" b="1" dirty="0" smtClean="0">
                <a:latin typeface="Calibri" pitchFamily="34" charset="0"/>
                <a:cs typeface="Calibri" pitchFamily="34" charset="0"/>
              </a:rPr>
              <a:t>Mais recente</a:t>
            </a:r>
          </a:p>
          <a:p>
            <a:pPr algn="ctr"/>
            <a:endParaRPr lang="pt-P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5934670"/>
            <a:ext cx="205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latin typeface="Calibri" pitchFamily="34" charset="0"/>
                <a:cs typeface="Calibri" pitchFamily="34" charset="0"/>
              </a:rPr>
              <a:t>Há 444 M.A. Período Silúrico.</a:t>
            </a:r>
          </a:p>
          <a:p>
            <a:pPr algn="ctr"/>
            <a:r>
              <a:rPr lang="pt-PT" b="1" dirty="0" smtClean="0">
                <a:latin typeface="Calibri" pitchFamily="34" charset="0"/>
                <a:cs typeface="Calibri" pitchFamily="34" charset="0"/>
              </a:rPr>
              <a:t>Mais antigo</a:t>
            </a:r>
            <a:endParaRPr lang="pt-P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Seta entalhada para a direita 24"/>
          <p:cNvSpPr/>
          <p:nvPr/>
        </p:nvSpPr>
        <p:spPr>
          <a:xfrm rot="16200000">
            <a:off x="-468560" y="3717032"/>
            <a:ext cx="2880320" cy="864096"/>
          </a:xfrm>
          <a:prstGeom prst="notchedRightArrow">
            <a:avLst/>
          </a:prstGeom>
          <a:solidFill>
            <a:srgbClr val="C000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500" b="1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</a:rPr>
              <a:t>Cálculos</a:t>
            </a:r>
            <a:endParaRPr lang="pt-PT" sz="3500" b="1" dirty="0">
              <a:solidFill>
                <a:schemeClr val="accent3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4" name="Picture 2" descr="C:\Users\tmn\Desktop\Capturar.JPG"/>
          <p:cNvPicPr>
            <a:picLocks noChangeAspect="1" noChangeArrowheads="1"/>
          </p:cNvPicPr>
          <p:nvPr/>
        </p:nvPicPr>
        <p:blipFill>
          <a:blip r:embed="rId2" cstate="print"/>
          <a:srcRect l="1802" t="1461" r="1802" b="2081"/>
          <a:stretch>
            <a:fillRect/>
          </a:stretch>
        </p:blipFill>
        <p:spPr bwMode="auto">
          <a:xfrm>
            <a:off x="683568" y="1772816"/>
            <a:ext cx="770485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500" b="1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</a:rPr>
              <a:t>Gastos</a:t>
            </a:r>
            <a:endParaRPr lang="pt-PT" sz="3500" b="1" dirty="0">
              <a:solidFill>
                <a:schemeClr val="accent3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Maquete 30€</a:t>
            </a:r>
          </a:p>
          <a:p>
            <a:pPr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Plasticinas</a:t>
            </a:r>
          </a:p>
          <a:p>
            <a:pPr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Cola branca</a:t>
            </a:r>
          </a:p>
          <a:p>
            <a:pPr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Papel de plastificar</a:t>
            </a:r>
          </a:p>
          <a:p>
            <a:pPr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Pasta de moldar</a:t>
            </a:r>
          </a:p>
          <a:p>
            <a:pPr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Papel de feltro</a:t>
            </a:r>
          </a:p>
          <a:p>
            <a:pPr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Cartolinas</a:t>
            </a:r>
          </a:p>
          <a:p>
            <a:pPr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Tintas</a:t>
            </a:r>
          </a:p>
          <a:p>
            <a:pPr>
              <a:buFont typeface="Wingdings" pitchFamily="2" charset="2"/>
              <a:buChar char="§"/>
            </a:pPr>
            <a:endParaRPr lang="pt-PT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Lágrima 3"/>
          <p:cNvSpPr/>
          <p:nvPr/>
        </p:nvSpPr>
        <p:spPr>
          <a:xfrm>
            <a:off x="7308304" y="0"/>
            <a:ext cx="1835696" cy="1484784"/>
          </a:xfrm>
          <a:prstGeom prst="teardrop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0" b="1" dirty="0" smtClean="0">
                <a:latin typeface="Candara" pitchFamily="34" charset="0"/>
              </a:rPr>
              <a:t>€</a:t>
            </a:r>
            <a:endParaRPr lang="pt-PT" sz="10000" b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 smtClean="0">
                <a:latin typeface="Candara" pitchFamily="34" charset="0"/>
              </a:rPr>
              <a:t>Críticas</a:t>
            </a:r>
            <a:endParaRPr lang="pt-PT" sz="3600" b="1" dirty="0">
              <a:latin typeface="Candar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67744" y="1700808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>
                <a:latin typeface="Calibri"/>
                <a:ea typeface="Calibri"/>
                <a:cs typeface="Times New Roman"/>
              </a:rPr>
              <a:t>Estruturas da maquete bem </a:t>
            </a:r>
            <a:r>
              <a:rPr lang="pt-PT" dirty="0" smtClean="0">
                <a:latin typeface="Calibri"/>
                <a:ea typeface="Calibri"/>
                <a:cs typeface="Times New Roman"/>
              </a:rPr>
              <a:t>conseguidas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 smtClean="0">
                <a:latin typeface="Calibri"/>
                <a:ea typeface="Calibri"/>
                <a:cs typeface="Times New Roman"/>
              </a:rPr>
              <a:t>Facilidade </a:t>
            </a:r>
            <a:r>
              <a:rPr lang="pt-PT" dirty="0">
                <a:latin typeface="Calibri"/>
                <a:ea typeface="Calibri"/>
                <a:cs typeface="Times New Roman"/>
              </a:rPr>
              <a:t>nos cálculos das </a:t>
            </a:r>
            <a:r>
              <a:rPr lang="pt-PT" dirty="0" smtClean="0">
                <a:latin typeface="Calibri"/>
                <a:ea typeface="Calibri"/>
                <a:cs typeface="Times New Roman"/>
              </a:rPr>
              <a:t>escalas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 smtClean="0">
                <a:latin typeface="Calibri"/>
                <a:ea typeface="Calibri"/>
                <a:cs typeface="Times New Roman"/>
              </a:rPr>
              <a:t>Decoração </a:t>
            </a:r>
            <a:r>
              <a:rPr lang="pt-PT" dirty="0">
                <a:latin typeface="Calibri"/>
                <a:ea typeface="Calibri"/>
                <a:cs typeface="Times New Roman"/>
              </a:rPr>
              <a:t>da maquete</a:t>
            </a:r>
          </a:p>
          <a:p>
            <a:pPr lvl="0">
              <a:lnSpc>
                <a:spcPct val="150000"/>
              </a:lnSpc>
            </a:pPr>
            <a:endParaRPr lang="pt-PT" dirty="0">
              <a:latin typeface="Calibri"/>
              <a:ea typeface="Calibri"/>
              <a:cs typeface="Times New Roman"/>
            </a:endParaRPr>
          </a:p>
          <a:p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46845" y="3768461"/>
            <a:ext cx="6012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>
                <a:latin typeface="Calibri"/>
                <a:ea typeface="Calibri"/>
                <a:cs typeface="Times New Roman"/>
              </a:rPr>
              <a:t>Dificuldade na escolha dos materiais </a:t>
            </a:r>
            <a:r>
              <a:rPr lang="pt-PT" dirty="0" smtClean="0">
                <a:latin typeface="Calibri"/>
                <a:ea typeface="Calibri"/>
                <a:cs typeface="Times New Roman"/>
              </a:rPr>
              <a:t>adequados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 smtClean="0">
                <a:latin typeface="Calibri"/>
                <a:ea typeface="Calibri"/>
                <a:cs typeface="Times New Roman"/>
              </a:rPr>
              <a:t>Mudança </a:t>
            </a:r>
            <a:r>
              <a:rPr lang="pt-PT" dirty="0">
                <a:latin typeface="Calibri"/>
                <a:ea typeface="Calibri"/>
                <a:cs typeface="Times New Roman"/>
              </a:rPr>
              <a:t>de local geológico e consequente elaboração de um novo plano de </a:t>
            </a:r>
            <a:r>
              <a:rPr lang="pt-PT" dirty="0" smtClean="0">
                <a:latin typeface="Calibri"/>
                <a:ea typeface="Calibri"/>
                <a:cs typeface="Times New Roman"/>
              </a:rPr>
              <a:t>acção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 smtClean="0">
                <a:latin typeface="Calibri"/>
                <a:ea typeface="Calibri"/>
                <a:cs typeface="Times New Roman"/>
              </a:rPr>
              <a:t>Orientação </a:t>
            </a:r>
            <a:r>
              <a:rPr lang="pt-PT" dirty="0">
                <a:latin typeface="Calibri"/>
                <a:ea typeface="Calibri"/>
                <a:cs typeface="Times New Roman"/>
              </a:rPr>
              <a:t>dos </a:t>
            </a:r>
            <a:r>
              <a:rPr lang="pt-PT" dirty="0" smtClean="0">
                <a:latin typeface="Calibri"/>
                <a:ea typeface="Calibri"/>
                <a:cs typeface="Times New Roman"/>
              </a:rPr>
              <a:t>estratos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 smtClean="0">
                <a:latin typeface="Calibri"/>
                <a:ea typeface="Calibri"/>
                <a:cs typeface="Times New Roman"/>
              </a:rPr>
              <a:t>Maquete </a:t>
            </a:r>
            <a:r>
              <a:rPr lang="pt-PT" dirty="0">
                <a:latin typeface="Calibri"/>
                <a:ea typeface="Calibri"/>
                <a:cs typeface="Times New Roman"/>
              </a:rPr>
              <a:t>final bastante pesada e difícil de </a:t>
            </a:r>
            <a:r>
              <a:rPr lang="pt-PT" dirty="0" smtClean="0">
                <a:latin typeface="Calibri"/>
                <a:ea typeface="Calibri"/>
                <a:cs typeface="Times New Roman"/>
              </a:rPr>
              <a:t>transportar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 smtClean="0">
                <a:latin typeface="Calibri"/>
                <a:ea typeface="Calibri"/>
                <a:cs typeface="Times New Roman"/>
              </a:rPr>
              <a:t>Utilização </a:t>
            </a:r>
            <a:r>
              <a:rPr lang="pt-PT" dirty="0">
                <a:latin typeface="Calibri"/>
                <a:ea typeface="Calibri"/>
                <a:cs typeface="Times New Roman"/>
              </a:rPr>
              <a:t>de materiais bastante </a:t>
            </a:r>
            <a:r>
              <a:rPr lang="pt-PT" dirty="0" smtClean="0">
                <a:latin typeface="Calibri"/>
                <a:ea typeface="Calibri"/>
                <a:cs typeface="Times New Roman"/>
              </a:rPr>
              <a:t>dispendiosos</a:t>
            </a:r>
          </a:p>
        </p:txBody>
      </p:sp>
      <p:sp>
        <p:nvSpPr>
          <p:cNvPr id="10" name="Mais 9"/>
          <p:cNvSpPr/>
          <p:nvPr/>
        </p:nvSpPr>
        <p:spPr>
          <a:xfrm>
            <a:off x="0" y="1484784"/>
            <a:ext cx="1995325" cy="2016224"/>
          </a:xfrm>
          <a:prstGeom prst="mathPlus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Candara" pitchFamily="34" charset="0"/>
              </a:rPr>
              <a:t>Positivas</a:t>
            </a:r>
            <a:endParaRPr lang="pt-PT" b="1" dirty="0">
              <a:latin typeface="Candara" pitchFamily="34" charset="0"/>
            </a:endParaRPr>
          </a:p>
        </p:txBody>
      </p:sp>
      <p:sp>
        <p:nvSpPr>
          <p:cNvPr id="11" name="Menos 10"/>
          <p:cNvSpPr/>
          <p:nvPr/>
        </p:nvSpPr>
        <p:spPr>
          <a:xfrm>
            <a:off x="0" y="4166993"/>
            <a:ext cx="2016224" cy="1788258"/>
          </a:xfrm>
          <a:prstGeom prst="mathMinus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Candara" pitchFamily="34" charset="0"/>
              </a:rPr>
              <a:t>Negativas</a:t>
            </a:r>
            <a:endParaRPr lang="pt-PT" b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500" b="1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</a:rPr>
              <a:t>Bibliografia</a:t>
            </a:r>
            <a:endParaRPr lang="pt-PT" sz="3500" b="1" dirty="0">
              <a:solidFill>
                <a:schemeClr val="accent3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t-PT" sz="2000" u="sng" dirty="0" smtClean="0">
                <a:latin typeface="Calibri" pitchFamily="34" charset="0"/>
                <a:cs typeface="Calibri" pitchFamily="34" charset="0"/>
                <a:hlinkClick r:id="rId2"/>
              </a:rPr>
              <a:t>http://www.youtube.com/watch?v=4X-2KA8ioZo</a:t>
            </a:r>
            <a:r>
              <a:rPr lang="pt-PT" sz="2000" u="sng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alibri" pitchFamily="34" charset="0"/>
                <a:hlinkClick r:id="rId3"/>
              </a:rPr>
              <a:t>http://cartografiaescolar.wordpress.com/maquete/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alibri" pitchFamily="34" charset="0"/>
                <a:hlinkClick r:id="rId4"/>
              </a:rPr>
              <a:t>http://repositorium.sdum.uminho.pt/bitstream/1822/188/1/ANEXOCartaGeol%C3%B3gica.pd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alibri" pitchFamily="34" charset="0"/>
                <a:hlinkClick r:id="rId5"/>
              </a:rPr>
              <a:t>http://www.paleozoicovalongo.com/hist.swf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FÉLIX, José Mário; SENGO, Isabel Cristina; CHAVES, Rosário Bastos; Geologia 12, Porto Editora,  1ºedição ano 2010;</a:t>
            </a:r>
          </a:p>
          <a:p>
            <a:pPr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Carta Geológica 9-D de Penafiel.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900" b="1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</a:rPr>
              <a:t>Modificações na planificação da maquete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153400" cy="4320480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pt-PT" sz="2200" dirty="0" smtClean="0">
                <a:latin typeface="Calibri" pitchFamily="34" charset="0"/>
                <a:cs typeface="Calibri" pitchFamily="34" charset="0"/>
              </a:rPr>
              <a:t>Alteração da região a representar;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pt-PT" sz="2200" dirty="0" smtClean="0">
                <a:latin typeface="Calibri" pitchFamily="34" charset="0"/>
                <a:cs typeface="Calibri" pitchFamily="34" charset="0"/>
              </a:rPr>
              <a:t>Escolha da região de Valongo-Penafiel;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pt-PT" sz="2200" dirty="0" smtClean="0">
                <a:latin typeface="Calibri" pitchFamily="34" charset="0"/>
                <a:cs typeface="Calibri" pitchFamily="34" charset="0"/>
              </a:rPr>
              <a:t>Adição de materiais a utilizar de acordo com a nova região;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pt-PT" sz="2200" dirty="0" smtClean="0">
                <a:latin typeface="Calibri" pitchFamily="34" charset="0"/>
                <a:cs typeface="Calibri" pitchFamily="34" charset="0"/>
              </a:rPr>
              <a:t>Alteração da estrutura da maquete devido a erros estruturais;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pt-PT" sz="2200" dirty="0" smtClean="0">
                <a:latin typeface="Calibri" pitchFamily="34" charset="0"/>
                <a:cs typeface="Calibri" pitchFamily="34" charset="0"/>
              </a:rPr>
              <a:t>Uso de escalas apropriadas;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pt-PT" sz="22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Redução do corte geológico de maneira a dar mais importância às serras de Valongo;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pt-PT" sz="2200" dirty="0" smtClean="0">
                <a:latin typeface="Calibri" pitchFamily="34" charset="0"/>
                <a:cs typeface="Calibri" pitchFamily="34" charset="0"/>
              </a:rPr>
              <a:t>Alteração das cores de estratos;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pt-PT" sz="2200" dirty="0" smtClean="0">
                <a:latin typeface="Calibri" pitchFamily="34" charset="0"/>
                <a:cs typeface="Calibri" pitchFamily="34" charset="0"/>
              </a:rPr>
              <a:t>Adição de alguns materiais naturais para identificação de alguns estratos.</a:t>
            </a:r>
          </a:p>
          <a:p>
            <a:endParaRPr lang="pt-PT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683568" y="260648"/>
            <a:ext cx="7272808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PT" sz="3500" b="1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cs typeface="Calibri" pitchFamily="34" charset="0"/>
              </a:rPr>
              <a:t>Redução do corte geológico</a:t>
            </a:r>
          </a:p>
        </p:txBody>
      </p:sp>
      <p:sp>
        <p:nvSpPr>
          <p:cNvPr id="5" name="Seta entalhada para a direita 4"/>
          <p:cNvSpPr/>
          <p:nvPr/>
        </p:nvSpPr>
        <p:spPr>
          <a:xfrm rot="5400000">
            <a:off x="3923928" y="3789040"/>
            <a:ext cx="1152128" cy="864096"/>
          </a:xfrm>
          <a:prstGeom prst="notchedRightArrow">
            <a:avLst/>
          </a:prstGeom>
          <a:solidFill>
            <a:srgbClr val="C000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568952" cy="167608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41168"/>
            <a:ext cx="8496944" cy="158417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13" name="Conexão recta 12"/>
          <p:cNvCxnSpPr/>
          <p:nvPr/>
        </p:nvCxnSpPr>
        <p:spPr>
          <a:xfrm>
            <a:off x="6660232" y="1772816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6660232" y="1988840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15"/>
          <p:cNvCxnSpPr/>
          <p:nvPr/>
        </p:nvCxnSpPr>
        <p:spPr>
          <a:xfrm>
            <a:off x="6660232" y="2420888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>
            <a:off x="6660232" y="2204864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18"/>
          <p:cNvCxnSpPr/>
          <p:nvPr/>
        </p:nvCxnSpPr>
        <p:spPr>
          <a:xfrm>
            <a:off x="6660232" y="263691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19"/>
          <p:cNvCxnSpPr/>
          <p:nvPr/>
        </p:nvCxnSpPr>
        <p:spPr>
          <a:xfrm>
            <a:off x="6660232" y="2852936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>
            <a:off x="6660232" y="3068960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21"/>
          <p:cNvCxnSpPr/>
          <p:nvPr/>
        </p:nvCxnSpPr>
        <p:spPr>
          <a:xfrm>
            <a:off x="6660232" y="3284984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683568" y="260648"/>
            <a:ext cx="7272808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PT" sz="3500" b="1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cs typeface="Calibri" pitchFamily="34" charset="0"/>
              </a:rPr>
              <a:t>Redução do corte geológico</a:t>
            </a:r>
          </a:p>
        </p:txBody>
      </p:sp>
      <p:sp>
        <p:nvSpPr>
          <p:cNvPr id="7" name="Seta entalhada para a direita 6"/>
          <p:cNvSpPr/>
          <p:nvPr/>
        </p:nvSpPr>
        <p:spPr>
          <a:xfrm>
            <a:off x="4067944" y="2564904"/>
            <a:ext cx="1008112" cy="864096"/>
          </a:xfrm>
          <a:prstGeom prst="notchedRightArrow">
            <a:avLst/>
          </a:prstGeom>
          <a:solidFill>
            <a:srgbClr val="C000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Seta entalhada para a direita 7"/>
          <p:cNvSpPr/>
          <p:nvPr/>
        </p:nvSpPr>
        <p:spPr>
          <a:xfrm>
            <a:off x="4139952" y="5085184"/>
            <a:ext cx="1008112" cy="864096"/>
          </a:xfrm>
          <a:prstGeom prst="notchedRightArrow">
            <a:avLst/>
          </a:prstGeom>
          <a:solidFill>
            <a:srgbClr val="C000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Lágrima 9"/>
          <p:cNvSpPr/>
          <p:nvPr/>
        </p:nvSpPr>
        <p:spPr>
          <a:xfrm>
            <a:off x="7308304" y="0"/>
            <a:ext cx="1835696" cy="1484784"/>
          </a:xfrm>
          <a:prstGeom prst="teardrop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200" b="1" dirty="0" smtClean="0">
                <a:latin typeface="Candara" pitchFamily="34" charset="0"/>
              </a:rPr>
              <a:t>ESBOÇO</a:t>
            </a:r>
            <a:endParaRPr lang="pt-PT" sz="2200" b="1" dirty="0">
              <a:latin typeface="Candara" pitchFamily="34" charset="0"/>
            </a:endParaRPr>
          </a:p>
        </p:txBody>
      </p:sp>
      <p:pic>
        <p:nvPicPr>
          <p:cNvPr id="4098" name="Picture 2" descr="C:\Users\Joana\Pictures\2012-04-29 b\b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495560" cy="23042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099" name="Picture 3" descr="C:\Users\Joana\Pictures\2012-04-29 b\b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16832"/>
            <a:ext cx="3537523" cy="23042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100" name="Picture 4" descr="C:\Users\Joana\Pictures\2012-04-29 a\a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3491006" cy="23330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101" name="Picture 5" descr="C:\Users\Joana\Pictures\2012-04-29 a\a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365104"/>
            <a:ext cx="3528392" cy="22322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5536" y="4725144"/>
            <a:ext cx="396044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Candara" pitchFamily="34" charset="0"/>
              </a:rPr>
              <a:t>SITUAÇÃO INICIAL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Era Paleozoica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Inicio do período Silúrico.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Há 444milhões de anos</a:t>
            </a:r>
            <a:endParaRPr lang="pt-PT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88024" y="4725144"/>
            <a:ext cx="396044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Candara" pitchFamily="34" charset="0"/>
              </a:rPr>
              <a:t>SITUAÇÃO ACTUAL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Era Cenozoica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Período Quaternário</a:t>
            </a:r>
          </a:p>
          <a:p>
            <a:endParaRPr lang="pt-PT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83568" y="260648"/>
            <a:ext cx="7272808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PT" sz="3500" b="1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cs typeface="Calibri" pitchFamily="34" charset="0"/>
              </a:rPr>
              <a:t>Datação da região</a:t>
            </a:r>
          </a:p>
        </p:txBody>
      </p:sp>
      <p:pic>
        <p:nvPicPr>
          <p:cNvPr id="10" name="Picture 3" descr="C:\Users\Joana\Pictures\2012-04-29 b\b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979713" cy="27363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1" name="Picture 5" descr="C:\Users\Joana\Pictures\2012-04-29 a\a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983668" cy="27363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500" b="1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</a:rPr>
              <a:t>Enquadramento geológico</a:t>
            </a:r>
            <a:endParaRPr lang="pt-PT" sz="3500" dirty="0">
              <a:solidFill>
                <a:schemeClr val="accent3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4320480" cy="4608512"/>
          </a:xfrm>
        </p:spPr>
        <p:txBody>
          <a:bodyPr>
            <a:normAutofit/>
          </a:bodyPr>
          <a:lstStyle/>
          <a:p>
            <a:pPr lvl="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Corte geológico localizado em Penafiel, nas Serras de Valongo, orientadas na direção NW-SE e têm cerca de 300 a 400 metros de altitude;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Entre estas cristas situa-se o vale do rio Ferreira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alibri" pitchFamily="34" charset="0"/>
              </a:rPr>
              <a:t>Esta região é uma região onde predominam essencialmente falhas de cisalhamento e dobras anticlinais por </a:t>
            </a:r>
            <a:r>
              <a:rPr lang="pt-PT" sz="2000" dirty="0" err="1" smtClean="0">
                <a:latin typeface="Calibri" pitchFamily="34" charset="0"/>
                <a:cs typeface="Calibri" pitchFamily="34" charset="0"/>
              </a:rPr>
              <a:t>acção</a:t>
            </a:r>
            <a:r>
              <a:rPr lang="pt-PT" sz="2000" dirty="0" smtClean="0">
                <a:latin typeface="Calibri" pitchFamily="34" charset="0"/>
                <a:cs typeface="Calibri" pitchFamily="34" charset="0"/>
              </a:rPr>
              <a:t> tectónica. Exemplo: Serras de Valongo; </a:t>
            </a:r>
          </a:p>
          <a:p>
            <a:endParaRPr lang="pt-PT" dirty="0"/>
          </a:p>
        </p:txBody>
      </p:sp>
      <p:pic>
        <p:nvPicPr>
          <p:cNvPr id="5" name="Picture 2" descr="C:\Users\tmn\Desktop\Capturar.JPG"/>
          <p:cNvPicPr>
            <a:picLocks noChangeAspect="1" noChangeArrowheads="1"/>
          </p:cNvPicPr>
          <p:nvPr/>
        </p:nvPicPr>
        <p:blipFill rotWithShape="1">
          <a:blip r:embed="rId2" cstate="print"/>
          <a:srcRect l="26122" t="29886" r="26188" b="1422"/>
          <a:stretch/>
        </p:blipFill>
        <p:spPr bwMode="auto">
          <a:xfrm>
            <a:off x="5336732" y="1586334"/>
            <a:ext cx="3627755" cy="515503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500" b="1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</a:rPr>
              <a:t>Carta geológica         </a:t>
            </a:r>
            <a:endParaRPr lang="pt-PT" sz="3500" b="1" dirty="0">
              <a:solidFill>
                <a:schemeClr val="accent3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4" name="Picture 1" descr="C:\Users\Clara\Desktop\SAM_1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24936" cy="496855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Lágrima 4"/>
          <p:cNvSpPr/>
          <p:nvPr/>
        </p:nvSpPr>
        <p:spPr>
          <a:xfrm>
            <a:off x="7236296" y="0"/>
            <a:ext cx="1907704" cy="1484784"/>
          </a:xfrm>
          <a:prstGeom prst="teardrop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200" b="1" dirty="0" smtClean="0">
                <a:latin typeface="Candara" pitchFamily="34" charset="0"/>
              </a:rPr>
              <a:t>PENAFIEL</a:t>
            </a:r>
            <a:endParaRPr lang="pt-PT" sz="2200" b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500" b="1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</a:rPr>
              <a:t>Construção da maquete</a:t>
            </a:r>
            <a:endParaRPr lang="pt-PT" sz="3500" b="1" dirty="0">
              <a:solidFill>
                <a:schemeClr val="accent3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7" name="Picture 5" descr="C:\Users\tmn\Desktop\maquete - fotos\130420122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456384" cy="241198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6" descr="C:\Users\tmn\Desktop\maquete - fotos\DSC0763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456384" cy="237626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Picture 7" descr="C:\Users\tmn\Desktop\maquete - fotos\DSC07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3456384" cy="243027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Picture 8" descr="C:\Users\tmn\Desktop\maquete - fotos\130420122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21088"/>
            <a:ext cx="3456384" cy="244827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33" b="11800"/>
          <a:stretch/>
        </p:blipFill>
        <p:spPr bwMode="auto">
          <a:xfrm>
            <a:off x="7506280" y="1"/>
            <a:ext cx="1648733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mn\Desktop\maquete - fotos\SAM_1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600400" cy="252028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3" descr="C:\Users\tmn\Desktop\maquete - fotos\DSC07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528392" cy="252028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Picture 4" descr="C:\Users\tmn\Desktop\maquete - fotos\SAM_1817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3096"/>
            <a:ext cx="3600400" cy="237626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5" descr="C:\Users\tmn\Desktop\maquete - fotos\250420122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221088"/>
            <a:ext cx="3528392" cy="244827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33" b="11800"/>
          <a:stretch/>
        </p:blipFill>
        <p:spPr bwMode="auto">
          <a:xfrm>
            <a:off x="7506280" y="1"/>
            <a:ext cx="1648733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Personalizado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E6B5C"/>
      </a:accent1>
      <a:accent2>
        <a:srgbClr val="742117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265</TotalTime>
  <Words>383</Words>
  <Application>Microsoft Office PowerPoint</Application>
  <PresentationFormat>Apresentação no Ecrã (4:3)</PresentationFormat>
  <Paragraphs>106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Mediano</vt:lpstr>
      <vt:lpstr>Diapositivo 1</vt:lpstr>
      <vt:lpstr>Modificações na planificação da maquete</vt:lpstr>
      <vt:lpstr>Diapositivo 3</vt:lpstr>
      <vt:lpstr>Diapositivo 4</vt:lpstr>
      <vt:lpstr>Diapositivo 5</vt:lpstr>
      <vt:lpstr>Enquadramento geológico</vt:lpstr>
      <vt:lpstr>Carta geológica         </vt:lpstr>
      <vt:lpstr>Construção da maquete</vt:lpstr>
      <vt:lpstr>Diapositivo 9</vt:lpstr>
      <vt:lpstr>Diapositivo 10</vt:lpstr>
      <vt:lpstr>Diapositivo 11</vt:lpstr>
      <vt:lpstr>História geológica da região</vt:lpstr>
      <vt:lpstr>Coluna estratigráfica</vt:lpstr>
      <vt:lpstr>Cálculos</vt:lpstr>
      <vt:lpstr>Gastos</vt:lpstr>
      <vt:lpstr>Críticas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Joana</dc:creator>
  <cp:lastModifiedBy>tmn</cp:lastModifiedBy>
  <cp:revision>30</cp:revision>
  <dcterms:created xsi:type="dcterms:W3CDTF">2012-04-29T11:10:45Z</dcterms:created>
  <dcterms:modified xsi:type="dcterms:W3CDTF">2012-06-05T20:14:42Z</dcterms:modified>
</cp:coreProperties>
</file>