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60" r:id="rId6"/>
    <p:sldId id="265" r:id="rId7"/>
    <p:sldId id="264" r:id="rId8"/>
    <p:sldId id="286" r:id="rId9"/>
    <p:sldId id="263" r:id="rId10"/>
    <p:sldId id="267" r:id="rId11"/>
    <p:sldId id="269" r:id="rId12"/>
    <p:sldId id="268" r:id="rId13"/>
    <p:sldId id="270" r:id="rId14"/>
    <p:sldId id="271" r:id="rId15"/>
    <p:sldId id="273" r:id="rId16"/>
    <p:sldId id="272" r:id="rId17"/>
    <p:sldId id="274" r:id="rId18"/>
    <p:sldId id="276" r:id="rId19"/>
    <p:sldId id="275" r:id="rId20"/>
    <p:sldId id="277" r:id="rId21"/>
    <p:sldId id="290" r:id="rId22"/>
    <p:sldId id="280" r:id="rId23"/>
    <p:sldId id="281" r:id="rId24"/>
    <p:sldId id="282" r:id="rId25"/>
    <p:sldId id="283" r:id="rId26"/>
    <p:sldId id="284" r:id="rId27"/>
    <p:sldId id="291" r:id="rId28"/>
    <p:sldId id="287" r:id="rId29"/>
    <p:sldId id="288" r:id="rId30"/>
    <p:sldId id="289" r:id="rId31"/>
    <p:sldId id="292" r:id="rId32"/>
    <p:sldId id="285" r:id="rId3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FC63B-438A-49D2-B76D-45C75E13D99D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0E6D-433A-4C48-B2C8-5B973484783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6598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40E6D-433A-4C48-B2C8-5B973484783B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5119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45C85AB-24F8-4290-BCB5-0AC44C8EB702}" type="datetimeFigureOut">
              <a:rPr lang="pt-PT" smtClean="0"/>
              <a:pPr/>
              <a:t>05-06-2012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BE6C0CC-4058-4D03-9EC8-79EEECD7C4CA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qwiki.com/q/Marine_transgressi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vt.ac-rouen.fr/tice/rift/rift1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norton.com/college/geo/animations/collisional_mountains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3032" y="394285"/>
            <a:ext cx="8388424" cy="2636912"/>
          </a:xfrm>
          <a:noFill/>
          <a:ln w="381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PT" sz="4000" b="1" cap="none" dirty="0" smtClean="0">
                <a:solidFill>
                  <a:schemeClr val="tx2"/>
                </a:solidFill>
                <a:latin typeface="Candara" pitchFamily="34" charset="0"/>
              </a:rPr>
              <a:t>MUDANÇAS AMBIENTAIS NA HISTÓRIA DA TERRA E EVOLUÇÃO DA ESPÉCIE HUMANA</a:t>
            </a:r>
            <a:endParaRPr lang="pt-PT" sz="4000" b="1" cap="none" dirty="0">
              <a:solidFill>
                <a:schemeClr val="tx2"/>
              </a:solidFill>
              <a:latin typeface="Candar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1942" y="4604259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Trabalho realizado por: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Joana Mina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Joana Garcia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Joana Pereira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Liliana Santos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Márcia Seguro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Sara Silva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012160" y="628090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 smtClean="0">
                <a:latin typeface="Calibri" pitchFamily="34" charset="0"/>
                <a:cs typeface="Calibri" pitchFamily="34" charset="0"/>
              </a:rPr>
              <a:t>Ano lectivo 2011/2012</a:t>
            </a:r>
          </a:p>
          <a:p>
            <a:pPr algn="r"/>
            <a:r>
              <a:rPr lang="pt-PT" sz="1400" dirty="0" smtClean="0">
                <a:latin typeface="Calibri" pitchFamily="34" charset="0"/>
                <a:cs typeface="Calibri" pitchFamily="34" charset="0"/>
              </a:rPr>
              <a:t>Geologia</a:t>
            </a:r>
            <a:endParaRPr lang="pt-PT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20174" y="86507"/>
            <a:ext cx="470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Calibri" pitchFamily="34" charset="0"/>
                <a:cs typeface="Calibri" pitchFamily="34" charset="0"/>
              </a:rPr>
              <a:t>Escola Secundária de S.João da Talha</a:t>
            </a:r>
            <a:endParaRPr lang="pt-PT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8304" y="5517232"/>
            <a:ext cx="173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</a:rPr>
              <a:t>Docente</a:t>
            </a:r>
          </a:p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Elvira Monteiro</a:t>
            </a:r>
            <a:endParaRPr lang="pt-P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9349" y="0"/>
            <a:ext cx="6491064" cy="692696"/>
          </a:xfrm>
        </p:spPr>
        <p:txBody>
          <a:bodyPr>
            <a:normAutofit fontScale="90000"/>
          </a:bodyPr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Descida do nível médio das águas do mar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879812" y="1952836"/>
            <a:ext cx="360040" cy="21602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Seta para a direita 8"/>
          <p:cNvSpPr/>
          <p:nvPr/>
        </p:nvSpPr>
        <p:spPr>
          <a:xfrm>
            <a:off x="5724128" y="1992615"/>
            <a:ext cx="360040" cy="21602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5122" name="Picture 2" descr="C:\Users\Joana\Documents\Egipto-en-la-era-gla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248472" cy="346462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439349" y="1861884"/>
            <a:ext cx="2332451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Período glaciar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>
            <a:hlinkClick r:id="" action="ppaction://hlinkshowjump?jump=nextslide"/>
          </p:cNvPr>
          <p:cNvSpPr/>
          <p:nvPr/>
        </p:nvSpPr>
        <p:spPr>
          <a:xfrm>
            <a:off x="3301059" y="1600839"/>
            <a:ext cx="2332451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Parte da água fica retida, sob a forma de gelo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ângulo 13">
            <a:hlinkClick r:id="" action="ppaction://hlinkshowjump?jump=nextslide"/>
          </p:cNvPr>
          <p:cNvSpPr/>
          <p:nvPr/>
        </p:nvSpPr>
        <p:spPr>
          <a:xfrm>
            <a:off x="6228182" y="1631051"/>
            <a:ext cx="2332451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Abaixamento do nível das águas do mar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Transgressão e Regressão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340767"/>
            <a:ext cx="8136904" cy="14880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Transgressão</a:t>
            </a:r>
            <a:b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pt-PT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Subida do nível médio da água dos oceanos, que pode resultar do degelo acentuado (transgressão </a:t>
            </a:r>
            <a:r>
              <a:rPr lang="pt-PT" b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glácio</a:t>
            </a:r>
            <a:r>
              <a:rPr lang="pt-PT" b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-eustática) ou subsidência da bacia sedimentar.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27784" y="544522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Desta forma podemos relacionar as variações da linha da costa com período glaciários e inter-glaciários.</a:t>
            </a:r>
            <a:endParaRPr lang="pt-PT" sz="2400" b="1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94694" y="3068960"/>
            <a:ext cx="8109753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PT" sz="20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Regressão</a:t>
            </a:r>
          </a:p>
          <a:p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Descida </a:t>
            </a:r>
            <a:r>
              <a:rPr lang="pt-PT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 nível médio da água dos oceanos, que pode resultar  da acumulação de gelo nos glaciares (regressão </a:t>
            </a:r>
            <a:r>
              <a:rPr lang="pt-PT" sz="2000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glácio</a:t>
            </a:r>
            <a:r>
              <a:rPr lang="pt-PT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-eustática ou da actividade tectónica)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791200" cy="539978"/>
          </a:xfrm>
        </p:spPr>
        <p:txBody>
          <a:bodyPr>
            <a:normAutofit fontScale="90000"/>
          </a:bodyPr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Transgressão marinha ou positiva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9552" y="155679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Quando o mar invade a terra, a sedimentação nas zonas costeiras ocorre</a:t>
            </a:r>
            <a:r>
              <a:rPr lang="pt-PT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 forma a que:</a:t>
            </a:r>
          </a:p>
          <a:p>
            <a:pPr algn="just"/>
            <a:endParaRPr lang="pt-PT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Na base depositem-se os grãos mais grosseiros (calhaus, seixos e areias grossas)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No topo depositem-se os grãos mais finos (areias finas, silte e argilas).</a:t>
            </a:r>
          </a:p>
        </p:txBody>
      </p:sp>
      <p:pic>
        <p:nvPicPr>
          <p:cNvPr id="11" name="Imagem 10"/>
          <p:cNvPicPr/>
          <p:nvPr/>
        </p:nvPicPr>
        <p:blipFill>
          <a:blip r:embed="rId2" cstate="print"/>
          <a:srcRect l="45150" t="41806" r="37919" b="26211"/>
          <a:stretch>
            <a:fillRect/>
          </a:stretch>
        </p:blipFill>
        <p:spPr bwMode="auto">
          <a:xfrm>
            <a:off x="5436096" y="1052736"/>
            <a:ext cx="3377555" cy="554461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ângulo 2"/>
          <p:cNvSpPr/>
          <p:nvPr/>
        </p:nvSpPr>
        <p:spPr>
          <a:xfrm>
            <a:off x="1403648" y="5128176"/>
            <a:ext cx="3897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 sequência de deposição constitui uma sequência transgressiva marinha ou positiva</a:t>
            </a:r>
            <a:r>
              <a:rPr lang="pt-PT" sz="2200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791200" cy="611986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Regressão Marinha ou negativa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1447254"/>
            <a:ext cx="42484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Quando o mar se retira do continente, a sedimentação nas zonas costeiras dá-se de forma a que:</a:t>
            </a:r>
          </a:p>
          <a:p>
            <a:pPr algn="just"/>
            <a:endParaRPr lang="pt-PT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Na base depositem-se os grãos mais finos (areias finas, silte, argila).</a:t>
            </a:r>
          </a:p>
          <a:p>
            <a:pPr algn="just">
              <a:buFont typeface="Arial" pitchFamily="34" charset="0"/>
              <a:buChar char="•"/>
            </a:pP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No topo depositem-se os grãos mais grosseiros (calhaus, seixos e areias grossas)</a:t>
            </a:r>
            <a:r>
              <a:rPr lang="pt-PT" sz="2200" dirty="0">
                <a:latin typeface="Calibri" pitchFamily="34" charset="0"/>
                <a:cs typeface="Calibri" pitchFamily="34" charset="0"/>
              </a:rPr>
              <a:t>.</a:t>
            </a:r>
            <a:endParaRPr lang="pt-PT" sz="2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46561" t="40380" r="37566" b="27533"/>
          <a:stretch>
            <a:fillRect/>
          </a:stretch>
        </p:blipFill>
        <p:spPr bwMode="auto">
          <a:xfrm>
            <a:off x="5346546" y="1447254"/>
            <a:ext cx="3473926" cy="511832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ângulo 2"/>
          <p:cNvSpPr/>
          <p:nvPr/>
        </p:nvSpPr>
        <p:spPr>
          <a:xfrm>
            <a:off x="742446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PT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 sequência de deposição constitui uma sequência transgressiva marinha ou negativa</a:t>
            </a:r>
            <a:r>
              <a:rPr lang="pt-PT" sz="22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18904" y="0"/>
            <a:ext cx="7498080" cy="692696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Consequências da regressão marinha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71600" y="895754"/>
            <a:ext cx="7805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None/>
            </a:pPr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Quando a linha de costa regride pode deixar terraços marinhos ou terraços fluviais.</a:t>
            </a:r>
          </a:p>
        </p:txBody>
      </p:sp>
      <p:sp>
        <p:nvSpPr>
          <p:cNvPr id="13" name="Rectângulo 12"/>
          <p:cNvSpPr/>
          <p:nvPr/>
        </p:nvSpPr>
        <p:spPr>
          <a:xfrm>
            <a:off x="269071" y="2777792"/>
            <a:ext cx="3876732" cy="1754326"/>
          </a:xfrm>
          <a:prstGeom prst="rect">
            <a:avLst/>
          </a:prstGeom>
          <a:ln w="1270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São plataformas planares e fornecem indicações sobre o nível máximo do mar e sobre as condições de sedimentação. Estes aspetos são essenciais na reconstituição das linhas de costa ancestrais. 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4900188" y="2777792"/>
            <a:ext cx="3876732" cy="1754326"/>
          </a:xfrm>
          <a:prstGeom prst="rect">
            <a:avLst/>
          </a:prstGeom>
          <a:ln w="1270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Localizam-se na proximidade das planícies de inundação atuais. </a:t>
            </a:r>
          </a:p>
          <a:p>
            <a:pPr algn="just"/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Durante uma regressão marinha ocorre um abaixamento do leito do rio, que se encaixa mais nos vales, deixando os terraços fluviais a cotas superiores. </a:t>
            </a:r>
            <a:endParaRPr lang="pt-PT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Imagem 14"/>
          <p:cNvPicPr/>
          <p:nvPr/>
        </p:nvPicPr>
        <p:blipFill>
          <a:blip r:embed="rId2" cstate="print"/>
          <a:srcRect l="40741" t="41189" r="37919" b="41166"/>
          <a:stretch>
            <a:fillRect/>
          </a:stretch>
        </p:blipFill>
        <p:spPr bwMode="auto">
          <a:xfrm>
            <a:off x="269071" y="4653136"/>
            <a:ext cx="387673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/>
          <p:nvPr/>
        </p:nvPicPr>
        <p:blipFill>
          <a:blip r:embed="rId2" cstate="print"/>
          <a:srcRect l="40741" t="59674" r="37919" b="24670"/>
          <a:stretch>
            <a:fillRect/>
          </a:stretch>
        </p:blipFill>
        <p:spPr bwMode="auto">
          <a:xfrm>
            <a:off x="4900187" y="4669409"/>
            <a:ext cx="3876731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ângulo 16">
            <a:hlinkClick r:id="" action="ppaction://hlinkshowjump?jump=nextslide"/>
          </p:cNvPr>
          <p:cNvSpPr/>
          <p:nvPr/>
        </p:nvSpPr>
        <p:spPr>
          <a:xfrm>
            <a:off x="269071" y="2192240"/>
            <a:ext cx="387673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Terraços Marinhos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ângulo 17">
            <a:hlinkClick r:id="" action="ppaction://hlinkshowjump?jump=nextslide"/>
          </p:cNvPr>
          <p:cNvSpPr/>
          <p:nvPr/>
        </p:nvSpPr>
        <p:spPr>
          <a:xfrm>
            <a:off x="4900187" y="2187941"/>
            <a:ext cx="387673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Terraços fluviais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" y="116632"/>
            <a:ext cx="8892480" cy="6741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Evolução do Homem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83768" y="865240"/>
            <a:ext cx="6336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52600" algn="l"/>
              </a:tabLst>
            </a:pPr>
            <a:r>
              <a:rPr kumimoji="0" lang="pt-PT" altLang="zh-CN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ndara" pitchFamily="34" charset="0"/>
                <a:ea typeface="SimSun" pitchFamily="2" charset="-122"/>
                <a:cs typeface="Calibri" pitchFamily="34" charset="0"/>
              </a:rPr>
              <a:t>O Homem é o resultado de uma longa história</a:t>
            </a:r>
            <a:endParaRPr kumimoji="0" lang="pt-PT" altLang="zh-CN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ndara" pitchFamily="34" charset="0"/>
              <a:cs typeface="Calibri" pitchFamily="34" charset="0"/>
            </a:endParaRPr>
          </a:p>
        </p:txBody>
      </p:sp>
      <p:sp>
        <p:nvSpPr>
          <p:cNvPr id="8" name="Rectângulo 7"/>
          <p:cNvSpPr/>
          <p:nvPr/>
        </p:nvSpPr>
        <p:spPr>
          <a:xfrm>
            <a:off x="450252" y="2132856"/>
            <a:ext cx="8226204" cy="707886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52600" algn="l"/>
              </a:tabLst>
            </a:pPr>
            <a:r>
              <a:rPr lang="pt-PT" altLang="zh-CN" sz="2000" dirty="0" smtClean="0">
                <a:solidFill>
                  <a:prstClr val="black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A história de vida tornou-se uma extensa caminhada.</a:t>
            </a:r>
            <a:r>
              <a:rPr lang="pt-PT" altLang="zh-CN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altLang="zh-CN" sz="2000" dirty="0" smtClean="0">
                <a:solidFill>
                  <a:prstClr val="black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Esta história começou à cerca de 3800 M.A., quando apareceram as primeiras formas de vida.</a:t>
            </a:r>
            <a:endParaRPr lang="pt-PT" altLang="zh-CN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C:\Users\Joana\Pictures\0000014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08912" cy="367240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67544" y="1638672"/>
            <a:ext cx="4320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 </a:t>
            </a:r>
            <a:r>
              <a:rPr kumimoji="0" lang="pt-PT" altLang="zh-CN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história da Humanidade </a:t>
            </a: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começou com o aparecimento dos primeiros hominídeos à cerca de 4 ou 5 </a:t>
            </a:r>
            <a:r>
              <a:rPr kumimoji="0" lang="pt-PT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M.a</a:t>
            </a: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., no continente africano.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PT" altLang="zh-CN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PT" altLang="zh-CN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Pensa-se  que esta evolução esteve associada a variações ambientais resultantes de processos tectónicos</a:t>
            </a:r>
            <a:r>
              <a:rPr kumimoji="0" lang="pt-PT" altLang="zh-CN" sz="20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na região Este de Africa que formaram o “rift africano”.</a:t>
            </a:r>
          </a:p>
        </p:txBody>
      </p:sp>
      <p:pic>
        <p:nvPicPr>
          <p:cNvPr id="9" name="Imagem 8"/>
          <p:cNvPicPr/>
          <p:nvPr/>
        </p:nvPicPr>
        <p:blipFill>
          <a:blip r:embed="rId2" cstate="print"/>
          <a:srcRect l="45575" t="45102" r="37795" b="22247"/>
          <a:stretch>
            <a:fillRect/>
          </a:stretch>
        </p:blipFill>
        <p:spPr bwMode="auto">
          <a:xfrm>
            <a:off x="4932040" y="1496128"/>
            <a:ext cx="3888432" cy="47335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Evolução dos primeiros hominídeos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 l="40813" t="37885" r="37919" b="22027"/>
          <a:stretch>
            <a:fillRect/>
          </a:stretch>
        </p:blipFill>
        <p:spPr bwMode="auto">
          <a:xfrm>
            <a:off x="4860032" y="548679"/>
            <a:ext cx="3997975" cy="579490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67544" y="548680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 Grande Vale do Rift Africano causou a instalação de vários rifts e a consequente elevação da região originou planaltos que bloquearam as massas de ar húmido do Oceano Índico, reduzindo a precipitação e causando o desaparecimento das florestas húmidas por savanas e o aumento da desertificação.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2892" y="3951538"/>
            <a:ext cx="4079107" cy="2246769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Estas</a:t>
            </a:r>
            <a:r>
              <a:rPr kumimoji="0" lang="pt-PT" altLang="zh-CN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modificações paleogeográficas e climáticas</a:t>
            </a:r>
            <a:r>
              <a:rPr kumimoji="0" lang="pt-PT" altLang="zh-CN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 que também estão, </a:t>
            </a:r>
            <a:r>
              <a:rPr kumimoji="0" lang="pt-PT" altLang="zh-CN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imSun" pitchFamily="2" charset="-122"/>
                <a:cs typeface="Times New Roman" pitchFamily="18" charset="0"/>
              </a:rPr>
              <a:t>associadas a variações do nível dos oceanos, contribuíram para a definição de rotas migratórias que condicionaram todo o processo evolutivo.</a:t>
            </a:r>
            <a:endParaRPr kumimoji="0" lang="pt-PT" altLang="zh-CN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064896" cy="1152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500" dirty="0" smtClean="0">
                <a:latin typeface="Candara" pitchFamily="34" charset="0"/>
                <a:cs typeface="Calibri" pitchFamily="34" charset="0"/>
              </a:rPr>
              <a:t>ESTAS ALTERAÇÕES CLIMÁTICAS ESTIVERAM NA ORIGEM DOS HOMINÍDEOS NO DECURSO DO PLISTOCÉNIO.</a:t>
            </a:r>
            <a:endParaRPr lang="pt-PT" sz="2500" dirty="0">
              <a:latin typeface="Candara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15344" t="38106" r="37919" b="22247"/>
          <a:stretch>
            <a:fillRect/>
          </a:stretch>
        </p:blipFill>
        <p:spPr bwMode="auto">
          <a:xfrm>
            <a:off x="1115616" y="1484784"/>
            <a:ext cx="70567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92888" cy="720080"/>
          </a:xfrm>
        </p:spPr>
        <p:txBody>
          <a:bodyPr>
            <a:no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Influência das variações do nível do mar nas migrações</a:t>
            </a:r>
            <a:endParaRPr lang="pt-PT" sz="2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71600" y="2636912"/>
            <a:ext cx="7138040" cy="1800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PT" sz="3000" i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cs typeface="Calibri" pitchFamily="34" charset="0"/>
              </a:rPr>
              <a:t>A </a:t>
            </a:r>
            <a:r>
              <a:rPr lang="pt-PT" sz="3000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alternância de períodos glaciários e interglaciários ocorrem de forma cíclica na História do Planeta.</a:t>
            </a:r>
            <a:endParaRPr lang="pt-PT" sz="3000" i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3994"/>
          </a:xfrm>
        </p:spPr>
        <p:txBody>
          <a:bodyPr>
            <a:normAutofit/>
          </a:bodyPr>
          <a:lstStyle/>
          <a:p>
            <a:r>
              <a:rPr lang="pt-PT" sz="25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PT" sz="25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Australopithecus</a:t>
            </a:r>
            <a:r>
              <a:rPr lang="pt-PT" sz="25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500" b="1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afarensis</a:t>
            </a:r>
            <a:r>
              <a:rPr lang="pt-PT" sz="25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” </a:t>
            </a:r>
            <a:endParaRPr lang="pt-PT" sz="25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738490" y="4830474"/>
            <a:ext cx="457148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Continham maior capacidade craniana, com modificações na face que a tornavam menos projetada.</a:t>
            </a:r>
          </a:p>
        </p:txBody>
      </p:sp>
      <p:pic>
        <p:nvPicPr>
          <p:cNvPr id="31746" name="Picture 2" descr="C:\Users\Joana\Pictures\Australopithe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71103"/>
            <a:ext cx="2514352" cy="5080000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3753010" y="1493023"/>
            <a:ext cx="4572000" cy="163121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lang="pt-PT" altLang="zh-CN" sz="2000" dirty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O estudo fóssil indica que existiram várias espécies e que os primeiros indivíduos podem ter surgido à aproximadamente 4.1 </a:t>
            </a:r>
            <a:r>
              <a:rPr lang="pt-PT" altLang="zh-CN" sz="2000" dirty="0" err="1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M.a</a:t>
            </a:r>
            <a:r>
              <a:rPr lang="pt-PT" altLang="zh-CN" sz="2000" dirty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., durante a transição de floresta húmida para savana.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3753010" y="3284984"/>
            <a:ext cx="4572000" cy="132343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lang="pt-PT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pt-PT" sz="2000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Australopithecus</a:t>
            </a:r>
            <a:r>
              <a:rPr lang="pt-PT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i="1" dirty="0" err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afarensis</a:t>
            </a:r>
            <a:r>
              <a:rPr lang="pt-PT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pt-PT" altLang="zh-CN" sz="2000" dirty="0">
                <a:solidFill>
                  <a:schemeClr val="tx2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foram os primeiros totalmente bípedes, embora mantivessem a capacidade de treparem às árvores.</a:t>
            </a:r>
            <a:r>
              <a:rPr lang="pt-PT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tx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3147824" cy="49574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“Homo Habilis”</a:t>
            </a:r>
            <a:endParaRPr lang="pt-PT" dirty="0"/>
          </a:p>
        </p:txBody>
      </p:sp>
      <p:pic>
        <p:nvPicPr>
          <p:cNvPr id="7" name="Picture 2" descr="C:\Users\Joana\Pictures\79539-004-6D93BE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755576" y="1844824"/>
            <a:ext cx="3077342" cy="4032448"/>
          </a:xfrm>
          <a:prstGeom prst="rect">
            <a:avLst/>
          </a:prstGeom>
          <a:noFill/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716016" y="980728"/>
            <a:ext cx="3147824" cy="495746"/>
          </a:xfrm>
          <a:prstGeom prst="roundRect">
            <a:avLst/>
          </a:prstGeom>
          <a:ln w="28575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1800" b="0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“Homo erectus”</a:t>
            </a:r>
            <a:endParaRPr lang="pt-PT" dirty="0"/>
          </a:p>
        </p:txBody>
      </p:sp>
      <p:pic>
        <p:nvPicPr>
          <p:cNvPr id="10" name="Picture 2" descr="C:\Users\Joana\Pictures\79538-004-F996FC7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6476" b="3558"/>
          <a:stretch>
            <a:fillRect/>
          </a:stretch>
        </p:blipFill>
        <p:spPr bwMode="auto">
          <a:xfrm>
            <a:off x="4824028" y="1844824"/>
            <a:ext cx="2931800" cy="4032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868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116632"/>
            <a:ext cx="8980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Realizaram uma migração muito importante que se iniciou entre 1,9 e 1,5 </a:t>
            </a:r>
            <a:r>
              <a:rPr lang="pt-PT" b="1" dirty="0" err="1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M.a</a:t>
            </a:r>
            <a:r>
              <a:rPr lang="pt-PT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. Deslocaram-se para norte e fizeram a primeira grande viagem intercontinental da Humanidade, deixando vestígios em África, na Europa e no Vietname, na Indonésia e na China.</a:t>
            </a:r>
          </a:p>
        </p:txBody>
      </p:sp>
      <p:pic>
        <p:nvPicPr>
          <p:cNvPr id="36866" name="Picture 2" descr="C:\Users\Joana\Pictures\juhj.jpg"/>
          <p:cNvPicPr>
            <a:picLocks noChangeAspect="1" noChangeArrowheads="1"/>
          </p:cNvPicPr>
          <p:nvPr/>
        </p:nvPicPr>
        <p:blipFill>
          <a:blip r:embed="rId2" cstate="print"/>
          <a:srcRect r="26923" b="36852"/>
          <a:stretch>
            <a:fillRect/>
          </a:stretch>
        </p:blipFill>
        <p:spPr bwMode="auto">
          <a:xfrm>
            <a:off x="971600" y="1268760"/>
            <a:ext cx="6840760" cy="309634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ângulo 1"/>
          <p:cNvSpPr/>
          <p:nvPr/>
        </p:nvSpPr>
        <p:spPr>
          <a:xfrm>
            <a:off x="325500" y="4804690"/>
            <a:ext cx="8481324" cy="1754326"/>
          </a:xfrm>
          <a:prstGeom prst="rect">
            <a:avLst/>
          </a:prstGeom>
          <a:ln w="12700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Homo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Erectus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é considerado o ancestral do Homo sapiens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heidelbergensis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(arcaico), o Homo Sapiens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nearderthalensis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(homem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Neardental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e o Homo sapiens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sapiens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(homem actual).  </a:t>
            </a:r>
          </a:p>
          <a:p>
            <a:pPr marL="285750" lvl="0" indent="-285750" algn="just">
              <a:buFont typeface="Wingdings" pitchFamily="2" charset="2"/>
              <a:buChar char="§"/>
            </a:pPr>
            <a:endParaRPr lang="pt-PT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aparecimento e </a:t>
            </a:r>
            <a:r>
              <a:rPr lang="pt-PT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evoluçao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destas espécies são controversos, mas terá ocorrido em África com posterior migração para outros continentes.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67128" cy="756002"/>
          </a:xfrm>
        </p:spPr>
        <p:txBody>
          <a:bodyPr>
            <a:normAutofit fontScale="90000"/>
          </a:bodyPr>
          <a:lstStyle/>
          <a:p>
            <a:r>
              <a:rPr lang="pt-PT" sz="2800" b="1" i="1" dirty="0" smtClean="0">
                <a:solidFill>
                  <a:schemeClr val="tx1"/>
                </a:solidFill>
                <a:latin typeface="Candara" pitchFamily="34" charset="0"/>
              </a:rPr>
              <a:t>“Homo sapiens </a:t>
            </a:r>
            <a:r>
              <a:rPr lang="pt-PT" sz="2800" b="1" i="1" dirty="0" err="1" smtClean="0">
                <a:solidFill>
                  <a:schemeClr val="tx1"/>
                </a:solidFill>
                <a:latin typeface="Candara" pitchFamily="34" charset="0"/>
              </a:rPr>
              <a:t>heidelbergensis</a:t>
            </a:r>
            <a:r>
              <a:rPr lang="pt-PT" sz="2800" b="1" i="1" dirty="0" smtClean="0">
                <a:solidFill>
                  <a:schemeClr val="tx1"/>
                </a:solidFill>
                <a:latin typeface="Candara" pitchFamily="34" charset="0"/>
              </a:rPr>
              <a:t>” </a:t>
            </a:r>
            <a: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  <a:t/>
            </a:r>
            <a:b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(arcaico)</a:t>
            </a:r>
            <a:endParaRPr lang="pt-PT" sz="20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148347" y="4922089"/>
            <a:ext cx="336377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mandíbula é robusta como a do </a:t>
            </a:r>
            <a:r>
              <a:rPr lang="pt-PT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Homo </a:t>
            </a:r>
            <a:r>
              <a:rPr lang="pt-PT" sz="2000" i="1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Erectus</a:t>
            </a:r>
            <a:r>
              <a:rPr lang="pt-PT" sz="2000" i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mas os dentes são pequenos.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890" name="Picture 2" descr="C:\Users\Joana\Pictures\Homo_heidelbergen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285" y="1268760"/>
            <a:ext cx="4052723" cy="492629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ângulo 2"/>
          <p:cNvSpPr/>
          <p:nvPr/>
        </p:nvSpPr>
        <p:spPr>
          <a:xfrm>
            <a:off x="5117717" y="3212976"/>
            <a:ext cx="339440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Descoberto primeiro fóssil em 1907 na Alemanha.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5117717" y="4077072"/>
            <a:ext cx="3394407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Idade estimada é de 400.000 e 700.000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792088"/>
          </a:xfrm>
        </p:spPr>
        <p:txBody>
          <a:bodyPr>
            <a:normAutofit/>
          </a:bodyPr>
          <a:lstStyle/>
          <a:p>
            <a: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  <a:t>“Homo sapiens </a:t>
            </a:r>
            <a:r>
              <a:rPr lang="pt-PT" sz="2500" b="1" i="1" dirty="0" err="1" smtClean="0">
                <a:solidFill>
                  <a:schemeClr val="tx1"/>
                </a:solidFill>
                <a:latin typeface="Candara" pitchFamily="34" charset="0"/>
              </a:rPr>
              <a:t>nearderthalensis</a:t>
            </a:r>
            <a: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  <a:t>” </a:t>
            </a:r>
            <a:b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</a:br>
            <a:r>
              <a:rPr lang="pt-PT" sz="2000" b="1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pt-PT" sz="2000" b="1" dirty="0" err="1" smtClean="0">
                <a:solidFill>
                  <a:schemeClr val="tx1"/>
                </a:solidFill>
                <a:latin typeface="Candara" pitchFamily="34" charset="0"/>
              </a:rPr>
              <a:t>Neardental</a:t>
            </a:r>
            <a:r>
              <a:rPr lang="pt-PT" sz="2000" dirty="0" smtClean="0">
                <a:solidFill>
                  <a:schemeClr val="tx1"/>
                </a:solidFill>
                <a:latin typeface="Candara" pitchFamily="34" charset="0"/>
              </a:rPr>
              <a:t>) </a:t>
            </a:r>
            <a:endParaRPr lang="pt-PT" sz="20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4042845" y="4765499"/>
            <a:ext cx="4549384" cy="10156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pt-PT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As ferramentas que usava já eram mais avançadas e os vestígios indicam que se dedicava a caçar grandes presas. </a:t>
            </a:r>
          </a:p>
        </p:txBody>
      </p:sp>
      <p:pic>
        <p:nvPicPr>
          <p:cNvPr id="38914" name="Picture 2" descr="C:\Users\Joana\Pictures\homo-neanderthalensis-2.jpg"/>
          <p:cNvPicPr>
            <a:picLocks noChangeAspect="1" noChangeArrowheads="1"/>
          </p:cNvPicPr>
          <p:nvPr/>
        </p:nvPicPr>
        <p:blipFill>
          <a:blip r:embed="rId2" cstate="print"/>
          <a:srcRect b="4545"/>
          <a:stretch>
            <a:fillRect/>
          </a:stretch>
        </p:blipFill>
        <p:spPr bwMode="auto">
          <a:xfrm>
            <a:off x="539552" y="1171814"/>
            <a:ext cx="2894002" cy="4896544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3990469" y="1412776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 homem Neandertal  viveu entre 230 mil a 30 mil anos trás.</a:t>
            </a:r>
          </a:p>
        </p:txBody>
      </p:sp>
      <p:sp>
        <p:nvSpPr>
          <p:cNvPr id="4" name="Rectângulo 3"/>
          <p:cNvSpPr/>
          <p:nvPr/>
        </p:nvSpPr>
        <p:spPr>
          <a:xfrm>
            <a:off x="4022570" y="2260920"/>
            <a:ext cx="4572000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Encontrava-se adaptado a condições ambientais frias, com uma estatura mais reduzida (braços e pernas curtos) que permitiam reduzir as perdas de calor. </a:t>
            </a:r>
          </a:p>
        </p:txBody>
      </p:sp>
      <p:sp>
        <p:nvSpPr>
          <p:cNvPr id="6" name="Rectângulo 5"/>
          <p:cNvSpPr/>
          <p:nvPr/>
        </p:nvSpPr>
        <p:spPr>
          <a:xfrm>
            <a:off x="4020229" y="3667318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 algn="just"/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maior </a:t>
            </a:r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projecção </a:t>
            </a:r>
            <a:r>
              <a:rPr lang="pt-PT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da cavidade nasal permitia-lhe aquecer o ar que respirava de forma mais eficiente.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38336" y="188640"/>
            <a:ext cx="86005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cs typeface="Calibri" pitchFamily="34" charset="0"/>
              </a:rPr>
              <a:t>Geograficamente, esta espécie encontrava-se na Euroásia, principalmente na região próxima do Mediterrâneo.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338336" y="3861048"/>
            <a:ext cx="8424936" cy="2585323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§"/>
            </a:pPr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 determinadas características o Homem Neandertal não se encontra no Homem  Moderno.</a:t>
            </a:r>
          </a:p>
          <a:p>
            <a:pPr lvl="0" algn="just"/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extinção do homem de Neandertal iniciou-se à 50 mil anos no Oeste da Euroásia, e os últimos núcleos populacionais terão desaparecido entre 32 mil a 28 mil anos atrás, na Península Ibérica e em Gibraltar.</a:t>
            </a:r>
          </a:p>
          <a:p>
            <a:pPr lvl="0" algn="just"/>
            <a:endParaRPr lang="pt-PT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 extinção do Homem Neandertal poderá ser explicada pela última vaga de migração para fora de África, o que permitiu que o Homo sapiens </a:t>
            </a:r>
            <a:r>
              <a:rPr lang="pt-PT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sapiens</a:t>
            </a:r>
            <a:r>
              <a:rPr lang="pt-PT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substituísse as populações de Neandertal. </a:t>
            </a:r>
            <a:endParaRPr lang="pt-PT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Picture 2" descr="C:\Users\Joana\Pictures\hjnbhj.jpg"/>
          <p:cNvPicPr>
            <a:picLocks noChangeAspect="1" noChangeArrowheads="1"/>
          </p:cNvPicPr>
          <p:nvPr/>
        </p:nvPicPr>
        <p:blipFill>
          <a:blip r:embed="rId2" cstate="print"/>
          <a:srcRect r="66615" b="68078"/>
          <a:stretch>
            <a:fillRect/>
          </a:stretch>
        </p:blipFill>
        <p:spPr bwMode="auto">
          <a:xfrm>
            <a:off x="2047557" y="1174087"/>
            <a:ext cx="4608512" cy="247500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284" y="260648"/>
            <a:ext cx="5791200" cy="539978"/>
          </a:xfrm>
        </p:spPr>
        <p:txBody>
          <a:bodyPr>
            <a:normAutofit/>
          </a:bodyPr>
          <a:lstStyle/>
          <a:p>
            <a: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  <a:t>“Homo Sapiens </a:t>
            </a:r>
            <a:r>
              <a:rPr lang="pt-PT" sz="2500" b="1" i="1" dirty="0" err="1" smtClean="0">
                <a:solidFill>
                  <a:schemeClr val="tx1"/>
                </a:solidFill>
                <a:latin typeface="Candara" pitchFamily="34" charset="0"/>
              </a:rPr>
              <a:t>Sapiens</a:t>
            </a:r>
            <a:r>
              <a:rPr lang="pt-PT" sz="2500" b="1" i="1" dirty="0" smtClean="0">
                <a:solidFill>
                  <a:schemeClr val="tx1"/>
                </a:solidFill>
                <a:latin typeface="Candara" pitchFamily="34" charset="0"/>
              </a:rPr>
              <a:t>”</a:t>
            </a:r>
            <a:endParaRPr lang="pt-PT" sz="2500" b="1" i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4041209" y="4817196"/>
            <a:ext cx="4572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Chegado à Europa adoptou hábitos de caça, adaptando-se às severas condições ambientais (idade do gelo) que se faziam sentir.</a:t>
            </a:r>
          </a:p>
        </p:txBody>
      </p:sp>
      <p:pic>
        <p:nvPicPr>
          <p:cNvPr id="40962" name="Picture 2" descr="C:\Users\Joana\Pictures\homo-sapiens.jpg"/>
          <p:cNvPicPr>
            <a:picLocks noChangeAspect="1" noChangeArrowheads="1"/>
          </p:cNvPicPr>
          <p:nvPr/>
        </p:nvPicPr>
        <p:blipFill>
          <a:blip r:embed="rId2" cstate="print"/>
          <a:srcRect b="2941"/>
          <a:stretch>
            <a:fillRect/>
          </a:stretch>
        </p:blipFill>
        <p:spPr bwMode="auto">
          <a:xfrm>
            <a:off x="467544" y="1268759"/>
            <a:ext cx="3168352" cy="5222329"/>
          </a:xfrm>
          <a:prstGeom prst="rect">
            <a:avLst/>
          </a:prstGeom>
          <a:noFill/>
        </p:spPr>
      </p:pic>
      <p:sp>
        <p:nvSpPr>
          <p:cNvPr id="3" name="Rectângulo 2"/>
          <p:cNvSpPr/>
          <p:nvPr/>
        </p:nvSpPr>
        <p:spPr>
          <a:xfrm>
            <a:off x="4019898" y="1628800"/>
            <a:ext cx="4572000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Esta espécie evoluiu apartir de uma pequena população africana à aproximadamente 200 000 anos atrás. Sendo assim os Humanos Modernos são datados apartir dos 130 000 anos.</a:t>
            </a:r>
          </a:p>
        </p:txBody>
      </p:sp>
      <p:sp>
        <p:nvSpPr>
          <p:cNvPr id="5" name="Rectângulo 4"/>
          <p:cNvSpPr/>
          <p:nvPr/>
        </p:nvSpPr>
        <p:spPr>
          <a:xfrm>
            <a:off x="4053967" y="3573016"/>
            <a:ext cx="4572000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 Homo sapiens sapiens também migrou para fora de África, num processo que se iniciou entre os 100 000 e os 70 000 anos atrás.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2"/>
          <p:cNvSpPr/>
          <p:nvPr/>
        </p:nvSpPr>
        <p:spPr>
          <a:xfrm>
            <a:off x="467544" y="620688"/>
            <a:ext cx="45720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Ao ocupar estes novos territórios, substituiu as populações de hominídeos que existiam, porque pensa-se ter-se adaptado melhor ao ambiente, competindo com animais carnivoros e predadores. Este modelo baseia-se em estudos genéticos das populações actuais, procurando estabelecer relações com antepassados comuns.</a:t>
            </a:r>
          </a:p>
        </p:txBody>
      </p:sp>
      <p:sp>
        <p:nvSpPr>
          <p:cNvPr id="6" name="Rectângulo 4"/>
          <p:cNvSpPr/>
          <p:nvPr/>
        </p:nvSpPr>
        <p:spPr>
          <a:xfrm>
            <a:off x="467544" y="3573016"/>
            <a:ext cx="4572000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Os vestígios fósseis descobertos recentemente têm obrigado á reformulação de hipóteses e ao desenho de novas arvores filogenéticas e novas rotas de migração entre os continentes. </a:t>
            </a:r>
          </a:p>
        </p:txBody>
      </p:sp>
      <p:pic>
        <p:nvPicPr>
          <p:cNvPr id="7" name="Picture 2" descr="http://2.bp.blogspot.com/_lpSwkaTARrQ/RiKLd-oumyI/AAAAAAAAAA8/vc2xmJujmzs/s320/imagem%2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66" y="2420888"/>
            <a:ext cx="3118007" cy="331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814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51520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P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755576" y="332656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PT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Calibri" pitchFamily="34" charset="0"/>
              </a:rPr>
              <a:t>Migrações</a:t>
            </a:r>
            <a:endParaRPr kumimoji="0" lang="pt-PT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572000" y="1124744"/>
            <a:ext cx="8600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solidFill>
                  <a:schemeClr val="accent6">
                    <a:lumMod val="50000"/>
                  </a:schemeClr>
                </a:solidFill>
                <a:latin typeface="Candara" pitchFamily="34" charset="0"/>
                <a:cs typeface="Calibri" pitchFamily="34" charset="0"/>
              </a:rPr>
              <a:t>Saída do Homem de África </a:t>
            </a:r>
          </a:p>
        </p:txBody>
      </p:sp>
      <p:sp>
        <p:nvSpPr>
          <p:cNvPr id="8" name="Rectângulo 7"/>
          <p:cNvSpPr/>
          <p:nvPr/>
        </p:nvSpPr>
        <p:spPr>
          <a:xfrm>
            <a:off x="251520" y="1700808"/>
            <a:ext cx="8424936" cy="147732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marL="285750" lvl="0" indent="-285750" algn="just"/>
            <a:endParaRPr lang="pt-PT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/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	No litoral do Sul de Espanha, existem depósitos de praias antigas que provam que há cerca de 1 </a:t>
            </a:r>
            <a:r>
              <a:rPr lang="pt-PT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M.a</a:t>
            </a:r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 estávamos perante um período de regressão marinha (recuo da linha de costa) em consequência de um período glaciário.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pt-PT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ângulo 8">
            <a:hlinkClick r:id="" action="ppaction://hlinkshowjump?jump=nextslide"/>
          </p:cNvPr>
          <p:cNvSpPr/>
          <p:nvPr/>
        </p:nvSpPr>
        <p:spPr>
          <a:xfrm>
            <a:off x="899592" y="3429000"/>
            <a:ext cx="3960440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 área local emersa aumentou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2699792" y="4005064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Rectângulo 10">
            <a:hlinkClick r:id="" action="ppaction://hlinkshowjump?jump=nextslide"/>
          </p:cNvPr>
          <p:cNvSpPr/>
          <p:nvPr/>
        </p:nvSpPr>
        <p:spPr>
          <a:xfrm>
            <a:off x="1763688" y="4725144"/>
            <a:ext cx="2332451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Estreito de Gibraltar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1763688" y="5949280"/>
            <a:ext cx="2332451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África para a Europa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2699792" y="530120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131840" y="4077072"/>
            <a:ext cx="2288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Como parece ter ocorrido no</a:t>
            </a:r>
            <a:endParaRPr lang="pt-PT" sz="14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31840" y="5373216"/>
            <a:ext cx="2112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Permitindo a passagem de</a:t>
            </a:r>
            <a:endParaRPr lang="pt-PT" sz="14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Imagem 15"/>
          <p:cNvPicPr/>
          <p:nvPr/>
        </p:nvPicPr>
        <p:blipFill>
          <a:blip r:embed="rId2" cstate="print"/>
          <a:srcRect l="50591" t="61462"/>
          <a:stretch>
            <a:fillRect/>
          </a:stretch>
        </p:blipFill>
        <p:spPr bwMode="auto">
          <a:xfrm>
            <a:off x="5508104" y="3501008"/>
            <a:ext cx="3024336" cy="3024336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>
          <a:blip r:embed="rId2" cstate="print"/>
          <a:srcRect t="32021"/>
          <a:stretch>
            <a:fillRect/>
          </a:stretch>
        </p:blipFill>
        <p:spPr bwMode="auto">
          <a:xfrm>
            <a:off x="683568" y="2996952"/>
            <a:ext cx="3600400" cy="2736304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7" name="Rectângulo 6"/>
          <p:cNvSpPr/>
          <p:nvPr/>
        </p:nvSpPr>
        <p:spPr>
          <a:xfrm>
            <a:off x="467544" y="1196752"/>
            <a:ext cx="4104456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á cerca de 20 000 anos, populações inteiramente modernas encontravam-se já totalmente estabelecidas e começaram a espalhar-se por zonas do mundo anteriormente desabitadas</a:t>
            </a:r>
            <a:r>
              <a:rPr lang="pt-PT" dirty="0" smtClean="0"/>
              <a:t>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ângulo 7">
            <a:hlinkClick r:id="" action="ppaction://hlinkshowjump?jump=nextslide"/>
          </p:cNvPr>
          <p:cNvSpPr/>
          <p:nvPr/>
        </p:nvSpPr>
        <p:spPr>
          <a:xfrm>
            <a:off x="4788024" y="1124744"/>
            <a:ext cx="3960440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Na última época glaciária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5004048" y="2348880"/>
            <a:ext cx="3528392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Grande parte dos oceanos da Terra foi congelada em glaciares e campos de gelo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5076056" y="4077072"/>
            <a:ext cx="3456384" cy="36933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Descida do nível das águas do mar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5148064" y="5229200"/>
            <a:ext cx="3491880" cy="120032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Muitas ilhas entre o Sudoeste da Ásia e Austrália ficaram ligadas o que facilitou a deslocação em jangadas e troncos de árvores.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Seta para baixo 14"/>
          <p:cNvSpPr/>
          <p:nvPr/>
        </p:nvSpPr>
        <p:spPr>
          <a:xfrm>
            <a:off x="6516216" y="1628800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Seta para baixo 15"/>
          <p:cNvSpPr/>
          <p:nvPr/>
        </p:nvSpPr>
        <p:spPr>
          <a:xfrm>
            <a:off x="6516216" y="3356992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Seta para baixo 16"/>
          <p:cNvSpPr/>
          <p:nvPr/>
        </p:nvSpPr>
        <p:spPr>
          <a:xfrm>
            <a:off x="6588224" y="4509120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264" y="260648"/>
            <a:ext cx="5791200" cy="903630"/>
          </a:xfrm>
        </p:spPr>
        <p:txBody>
          <a:bodyPr>
            <a:no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Mudanças do nível médio das águas do oceano</a:t>
            </a:r>
            <a:endParaRPr lang="pt-PT" sz="2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Rectângulo 3">
            <a:hlinkClick r:id="" action="ppaction://hlinkshowjump?jump=nextslide"/>
          </p:cNvPr>
          <p:cNvSpPr/>
          <p:nvPr/>
        </p:nvSpPr>
        <p:spPr>
          <a:xfrm>
            <a:off x="827584" y="1635666"/>
            <a:ext cx="316835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ângulo 5">
            <a:hlinkClick r:id="" action="ppaction://hlinkshowjump?jump=nextslide"/>
          </p:cNvPr>
          <p:cNvSpPr/>
          <p:nvPr/>
        </p:nvSpPr>
        <p:spPr>
          <a:xfrm>
            <a:off x="5175288" y="1647248"/>
            <a:ext cx="316835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globais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249670" y="2276872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251290"/>
            <a:ext cx="316835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Tectono-Eustáticas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739616" y="224334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Rectângulo 10"/>
          <p:cNvSpPr/>
          <p:nvPr/>
        </p:nvSpPr>
        <p:spPr>
          <a:xfrm>
            <a:off x="791436" y="3068960"/>
            <a:ext cx="3204500" cy="2031325"/>
          </a:xfrm>
          <a:prstGeom prst="rect">
            <a:avLst/>
          </a:prstGeom>
          <a:ln w="19050">
            <a:solidFill>
              <a:schemeClr val="tx2">
                <a:lumMod val="85000"/>
                <a:lumOff val="1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da atividade tectónica que resulta da ascensão ou subsidência de determinadas áreas, e da compactação dos sedimentos resultando no afundamento das regiões costeiras.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148064" y="3068960"/>
            <a:ext cx="3168352" cy="2308324"/>
          </a:xfrm>
          <a:prstGeom prst="rect">
            <a:avLst/>
          </a:prstGeom>
          <a:noFill/>
          <a:ln w="12700"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de alterações climáticas, como o aquecimento global, que leva à expansão térmica das águas do mar e ao degelo dos glaciares, ou o arrefecimento global da Terra,  que leva ao gelo dos glaciares.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125180" y="5573271"/>
            <a:ext cx="316835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Termo-Eustáticas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125180" y="6045389"/>
            <a:ext cx="316835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Glácio-Eustáticas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7544" y="836712"/>
            <a:ext cx="8064896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Há 20 000 anos, o gelo começou a recuar, abrindo o corredor de gelo do </a:t>
            </a:r>
            <a:r>
              <a:rPr lang="pt-PT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canadá</a:t>
            </a: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As Américas foram, assim, colonizadas por povos vindos da Ásia.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61457" t="13485" b="21425"/>
          <a:stretch>
            <a:fillRect/>
          </a:stretch>
        </p:blipFill>
        <p:spPr bwMode="auto">
          <a:xfrm>
            <a:off x="1907704" y="1916832"/>
            <a:ext cx="5328592" cy="2376264"/>
          </a:xfrm>
          <a:prstGeom prst="rect">
            <a:avLst/>
          </a:prstGeom>
          <a:noFill/>
          <a:ln w="9525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6" name="Rectângulo 5"/>
          <p:cNvSpPr/>
          <p:nvPr/>
        </p:nvSpPr>
        <p:spPr>
          <a:xfrm>
            <a:off x="755576" y="4581128"/>
            <a:ext cx="7632848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Há 8 000 anos (Final da última Idade Glaciar), o gelo  foi recuando e ficou a descoberto um solo mais fértil dando origem  a vida vegetal mais variada.</a:t>
            </a:r>
          </a:p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Depois num período interglaciário, a subida dos níveis do mar permitiu novas adaptações no estilo de vida de caça e recolha de alimentos,  isolou assim os habitantes da Austrália e algumas ilhas da Ásia e América.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539552" y="692696"/>
            <a:ext cx="799288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PT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evolução da espécie humana em todo o mundo terminou há 20 mil anos, desde essa altura, não se observam quaisquer outras alterações significativas nos crânios ou esqueletos dos seres humanos.</a:t>
            </a:r>
            <a:endParaRPr lang="pt-PT" sz="20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2.bp.blogspot.com/_oEffhVbDTZs/TLCqyhrWH-I/AAAAAAAAAOc/6ixiRLcTd4E/s1600/evolucao_hum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200800" cy="439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791200" cy="576064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bIBLIOGRAFIA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539552" y="119675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FÉLIX, José. SENGO, Isabel. CHAVES, Rosário. </a:t>
            </a:r>
            <a:r>
              <a:rPr lang="pt-PT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GEOLOGIA </a:t>
            </a:r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12, Porto Editora, Porto.</a:t>
            </a:r>
          </a:p>
          <a:p>
            <a:r>
              <a:rPr lang="pt-PT" b="1" dirty="0" smtClean="0"/>
              <a:t/>
            </a:r>
            <a:br>
              <a:rPr lang="pt-PT" b="1" dirty="0" smtClean="0"/>
            </a:br>
            <a:endParaRPr lang="pt-PT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dirty="0" smtClean="0"/>
          </a:p>
          <a:p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http://portofoliogeo-flaviojacinto.webnode.com.pt/products/mudan%C3%A7as%20ambientais%20na%20historia%20da%20terra%20e%20evolu%C3%A7%C3%A3o%20da%20especie%20humana/</a:t>
            </a:r>
          </a:p>
          <a:p>
            <a:endParaRPr lang="pt-PT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http://www.slideshare.net/isahenriques/mudanas-ambientais-na-histria-da-terra-e-evoluo-do-homem#</a:t>
            </a:r>
          </a:p>
          <a:p>
            <a:endParaRPr lang="pt-PT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pt-PT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http://www.notapositiva.com/pt/textapoiobs/geologia/12_mudancas_ambientais_terra_d.htm</a:t>
            </a:r>
            <a:endParaRPr lang="pt-PT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1560" y="2276872"/>
            <a:ext cx="57912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500" b="1" i="0" u="none" strike="noStrike" kern="1200" cap="all" spc="-6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j-ea"/>
                <a:cs typeface="+mj-cs"/>
              </a:rPr>
              <a:t>netGRAFIA</a:t>
            </a:r>
            <a:endParaRPr kumimoji="0" lang="pt-PT" sz="2500" b="1" i="0" u="none" strike="noStrike" kern="1200" cap="all" spc="-6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682" y="260648"/>
            <a:ext cx="6608990" cy="576064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Subida do nível médio das águas do mar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Rectângulo 3">
            <a:hlinkClick r:id="" action="ppaction://hlinkshowjump?jump=nextslide"/>
          </p:cNvPr>
          <p:cNvSpPr/>
          <p:nvPr/>
        </p:nvSpPr>
        <p:spPr>
          <a:xfrm>
            <a:off x="683568" y="1628800"/>
            <a:ext cx="3024336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2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Processos de rifting e elevação dos fundos oceânicos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923928" y="1931076"/>
            <a:ext cx="1152128" cy="364943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1026" name="Picture 2" descr="C:\Users\Joana\Documents\rift_diagram.jpg"/>
          <p:cNvPicPr>
            <a:picLocks noChangeAspect="1" noChangeArrowheads="1"/>
          </p:cNvPicPr>
          <p:nvPr/>
        </p:nvPicPr>
        <p:blipFill>
          <a:blip r:embed="rId2" cstate="print"/>
          <a:srcRect b="6033"/>
          <a:stretch>
            <a:fillRect/>
          </a:stretch>
        </p:blipFill>
        <p:spPr bwMode="auto">
          <a:xfrm>
            <a:off x="2555776" y="2752184"/>
            <a:ext cx="3960439" cy="373648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ângulo 6"/>
          <p:cNvSpPr/>
          <p:nvPr/>
        </p:nvSpPr>
        <p:spPr>
          <a:xfrm>
            <a:off x="3081559" y="6501611"/>
            <a:ext cx="3047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andara" pitchFamily="34" charset="0"/>
                <a:hlinkClick r:id="rId3"/>
              </a:rPr>
              <a:t>http://svt.ac-rouen.fr/tice/rift/rift1.htm</a:t>
            </a:r>
            <a:endParaRPr lang="pt-PT" sz="1400" dirty="0">
              <a:solidFill>
                <a:schemeClr val="tx1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Rectângulo 7">
            <a:hlinkClick r:id="" action="ppaction://hlinkshowjump?jump=nextslide"/>
          </p:cNvPr>
          <p:cNvSpPr/>
          <p:nvPr/>
        </p:nvSpPr>
        <p:spPr>
          <a:xfrm>
            <a:off x="5281500" y="1774994"/>
            <a:ext cx="3024336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Diminuição da capacidade dos oceanos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solidFill>
                  <a:schemeClr val="tx1"/>
                </a:solidFill>
                <a:latin typeface="Candara" pitchFamily="34" charset="0"/>
              </a:rPr>
              <a:t>Descida do nível médio das águas do mar</a:t>
            </a:r>
            <a:endParaRPr lang="pt-PT" sz="28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Rectângulo 6">
            <a:hlinkClick r:id="" action="ppaction://hlinkshowjump?jump=nextslide"/>
          </p:cNvPr>
          <p:cNvSpPr/>
          <p:nvPr/>
        </p:nvSpPr>
        <p:spPr>
          <a:xfrm>
            <a:off x="597788" y="1783715"/>
            <a:ext cx="206997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Colisão de continentes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2897560" y="2029646"/>
            <a:ext cx="594320" cy="247226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1" name="Seta para a direita 10"/>
          <p:cNvSpPr/>
          <p:nvPr/>
        </p:nvSpPr>
        <p:spPr>
          <a:xfrm>
            <a:off x="5873559" y="2045247"/>
            <a:ext cx="534727" cy="21602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050" name="Picture 2" descr="C:\Users\Joana\Documents\Orog_pericont.JPG"/>
          <p:cNvPicPr>
            <a:picLocks noChangeAspect="1" noChangeArrowheads="1"/>
          </p:cNvPicPr>
          <p:nvPr/>
        </p:nvPicPr>
        <p:blipFill>
          <a:blip r:embed="rId2" cstate="print"/>
          <a:srcRect l="6915" r="5192" b="18619"/>
          <a:stretch>
            <a:fillRect/>
          </a:stretch>
        </p:blipFill>
        <p:spPr bwMode="auto">
          <a:xfrm>
            <a:off x="2667764" y="2900189"/>
            <a:ext cx="3873330" cy="384368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ângulo 12"/>
          <p:cNvSpPr/>
          <p:nvPr/>
        </p:nvSpPr>
        <p:spPr>
          <a:xfrm>
            <a:off x="182121" y="5809955"/>
            <a:ext cx="23370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>
                <a:hlinkClick r:id="rId3"/>
              </a:rPr>
              <a:t>http://www.wwnorton.com/college/geo/animations/collisional_mountains.htm</a:t>
            </a:r>
            <a:endParaRPr lang="pt-PT" sz="1400" dirty="0"/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3654152" y="1783715"/>
            <a:ext cx="206997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Área continental diminui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ângulo 13">
            <a:hlinkClick r:id="" action="ppaction://hlinkshowjump?jump=nextslide"/>
          </p:cNvPr>
          <p:cNvSpPr/>
          <p:nvPr/>
        </p:nvSpPr>
        <p:spPr>
          <a:xfrm>
            <a:off x="6541094" y="1661028"/>
            <a:ext cx="2069976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Aumento da capacidade das bacias oceânicas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248" y="188640"/>
            <a:ext cx="5991944" cy="975638"/>
          </a:xfrm>
        </p:spPr>
        <p:txBody>
          <a:bodyPr>
            <a:no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Mudanças do nível médio das águas do oceano</a:t>
            </a:r>
            <a:endParaRPr lang="pt-PT" sz="2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339752" y="220457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Seta para baixo 7"/>
          <p:cNvSpPr/>
          <p:nvPr/>
        </p:nvSpPr>
        <p:spPr>
          <a:xfrm>
            <a:off x="6552220" y="220457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4048" y="2956562"/>
            <a:ext cx="3384376" cy="2031325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de alterações climáticas, como o aquecimento global, que leva à expansão térmica das águas do mar e ao degelo dos glaciares, ou o arrefecimento global da Terra,  que leva ao gelo dos glaciares.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899592" y="1602158"/>
            <a:ext cx="316835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63444" y="2924944"/>
            <a:ext cx="3204500" cy="2031325"/>
          </a:xfrm>
          <a:prstGeom prst="rect">
            <a:avLst/>
          </a:prstGeom>
          <a:ln w="12700">
            <a:solidFill>
              <a:schemeClr val="tx2">
                <a:lumMod val="85000"/>
                <a:lumOff val="1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da atividade tectónica que resulta da ascensão ou subsidência de determinadas áreas, e da compactação dos sedimentos resultando no afundamento das regiões costeiras.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3444" y="5157192"/>
            <a:ext cx="32045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Tectono-Eustáticas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ângulo 14">
            <a:hlinkClick r:id="" action="ppaction://hlinkshowjump?jump=nextslide"/>
          </p:cNvPr>
          <p:cNvSpPr/>
          <p:nvPr/>
        </p:nvSpPr>
        <p:spPr>
          <a:xfrm>
            <a:off x="5175288" y="1584379"/>
            <a:ext cx="3168352" cy="47705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PT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</a:t>
            </a:r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P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globais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983495" y="5157192"/>
            <a:ext cx="338437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Termo-Eustáticas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0921" y="5619140"/>
            <a:ext cx="3387503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Glácio-Eustáticas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447" y="260648"/>
            <a:ext cx="6347048" cy="539978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Subida do nível médio das águas do mar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874565" y="2204863"/>
            <a:ext cx="581521" cy="267197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074" name="Picture 2" descr="C:\Users\Joana\Documents\deg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47" y="3547828"/>
            <a:ext cx="6461458" cy="2858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Rectângulo 9">
            <a:hlinkClick r:id="" action="ppaction://hlinkshowjump?jump=nextslide"/>
          </p:cNvPr>
          <p:cNvSpPr/>
          <p:nvPr/>
        </p:nvSpPr>
        <p:spPr>
          <a:xfrm>
            <a:off x="439349" y="1861884"/>
            <a:ext cx="2332451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Aquecimento da temperatura da Terra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ângulo 10">
            <a:hlinkClick r:id="" action="ppaction://hlinkshowjump?jump=nextslide"/>
          </p:cNvPr>
          <p:cNvSpPr/>
          <p:nvPr/>
        </p:nvSpPr>
        <p:spPr>
          <a:xfrm>
            <a:off x="3563888" y="1984518"/>
            <a:ext cx="206997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Expansão da água dos oceanos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6516216" y="1874065"/>
            <a:ext cx="2069976" cy="10156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Subida do nível das águas entre 0,3 a 0,7 mm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757594" y="2204863"/>
            <a:ext cx="581521" cy="267197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248" y="188640"/>
            <a:ext cx="5991944" cy="975638"/>
          </a:xfrm>
        </p:spPr>
        <p:txBody>
          <a:bodyPr>
            <a:no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Mudanças do nível médio das águas do oceano</a:t>
            </a:r>
            <a:endParaRPr lang="pt-PT" sz="25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339752" y="220457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" name="Seta para baixo 7"/>
          <p:cNvSpPr/>
          <p:nvPr/>
        </p:nvSpPr>
        <p:spPr>
          <a:xfrm>
            <a:off x="6552220" y="2204578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04048" y="2956562"/>
            <a:ext cx="3384376" cy="2031325"/>
          </a:xfrm>
          <a:prstGeom prst="rect">
            <a:avLst/>
          </a:prstGeom>
          <a:noFill/>
          <a:ln>
            <a:solidFill>
              <a:schemeClr val="tx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de alterações climáticas, como o aquecimento global, que leva à expansão térmica das águas do mar e ao degelo dos glaciares, ou o arrefecimento global da Terra,  que leva ao gelo dos glaciares.</a:t>
            </a:r>
            <a:endParaRPr lang="pt-PT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899592" y="1602158"/>
            <a:ext cx="316835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locais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63444" y="2924944"/>
            <a:ext cx="3204500" cy="2031325"/>
          </a:xfrm>
          <a:prstGeom prst="rect">
            <a:avLst/>
          </a:prstGeom>
          <a:ln w="19050">
            <a:solidFill>
              <a:schemeClr val="tx2">
                <a:lumMod val="85000"/>
                <a:lumOff val="1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pt-PT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Resultam da atividade tectónica que resulta da ascensão ou subsidência de determinadas áreas, e da compactação dos sedimentos resultando no afundamento das regiões costeiras.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63444" y="5157192"/>
            <a:ext cx="320450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Tectono-Eustáticas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ângulo 14">
            <a:hlinkClick r:id="" action="ppaction://hlinkshowjump?jump=nextslide"/>
          </p:cNvPr>
          <p:cNvSpPr/>
          <p:nvPr/>
        </p:nvSpPr>
        <p:spPr>
          <a:xfrm>
            <a:off x="5175288" y="1584379"/>
            <a:ext cx="3168352" cy="40011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Variações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globais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004048" y="5159060"/>
            <a:ext cx="338437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Termo-Eustáticas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04048" y="5610075"/>
            <a:ext cx="3387503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Causas Glácio-Eustáticas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7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23112" cy="683994"/>
          </a:xfrm>
        </p:spPr>
        <p:txBody>
          <a:bodyPr>
            <a:normAutofit/>
          </a:bodyPr>
          <a:lstStyle/>
          <a:p>
            <a:r>
              <a:rPr lang="pt-PT" sz="2500" b="1" dirty="0" smtClean="0">
                <a:solidFill>
                  <a:schemeClr val="tx1"/>
                </a:solidFill>
                <a:latin typeface="Candara" pitchFamily="34" charset="0"/>
              </a:rPr>
              <a:t>Subida do nível médio das águas do mar</a:t>
            </a:r>
            <a:endParaRPr lang="pt-PT" sz="2500" b="1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2837708" y="2083358"/>
            <a:ext cx="568910" cy="24562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4098" name="Picture 2" descr="C:\Users\Joana\Documents\degelo12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1691680" y="2845843"/>
            <a:ext cx="5688632" cy="3744416"/>
          </a:xfrm>
          <a:prstGeom prst="rect">
            <a:avLst/>
          </a:prstGeom>
          <a:ln w="3175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ângulo 10">
            <a:hlinkClick r:id="" action="ppaction://hlinkshowjump?jump=nextslide"/>
          </p:cNvPr>
          <p:cNvSpPr/>
          <p:nvPr/>
        </p:nvSpPr>
        <p:spPr>
          <a:xfrm>
            <a:off x="3545041" y="1861884"/>
            <a:ext cx="2179087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Período interglaciário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ângulo 11">
            <a:hlinkClick r:id="" action="ppaction://hlinkshowjump?jump=nextslide"/>
          </p:cNvPr>
          <p:cNvSpPr/>
          <p:nvPr/>
        </p:nvSpPr>
        <p:spPr>
          <a:xfrm>
            <a:off x="439349" y="1861884"/>
            <a:ext cx="2332451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Fusão do gelo e dos pólos e glaciares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ângulo 12">
            <a:hlinkClick r:id="" action="ppaction://hlinkshowjump?jump=nextslide"/>
          </p:cNvPr>
          <p:cNvSpPr/>
          <p:nvPr/>
        </p:nvSpPr>
        <p:spPr>
          <a:xfrm>
            <a:off x="6439983" y="1861884"/>
            <a:ext cx="2088233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pt-PT" sz="2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Aumento do nível das águas</a:t>
            </a:r>
            <a:endParaRPr lang="pt-PT" sz="2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5806849" y="2078591"/>
            <a:ext cx="568910" cy="245624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Personalizado 32">
      <a:dk1>
        <a:srgbClr val="7DDC1E"/>
      </a:dk1>
      <a:lt1>
        <a:srgbClr val="FFFFFF"/>
      </a:lt1>
      <a:dk2>
        <a:srgbClr val="00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651</TotalTime>
  <Words>1702</Words>
  <Application>Microsoft Office PowerPoint</Application>
  <PresentationFormat>Apresentação no Ecrã (4:3)</PresentationFormat>
  <Paragraphs>160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32</vt:i4>
      </vt:variant>
    </vt:vector>
  </HeadingPairs>
  <TitlesOfParts>
    <vt:vector size="33" baseType="lpstr">
      <vt:lpstr>Essencial</vt:lpstr>
      <vt:lpstr>MUDANÇAS AMBIENTAIS NA HISTÓRIA DA TERRA E EVOLUÇÃO DA ESPÉCIE HUMANA</vt:lpstr>
      <vt:lpstr>Influência das variações do nível do mar nas migrações</vt:lpstr>
      <vt:lpstr>Mudanças do nível médio das águas do oceano</vt:lpstr>
      <vt:lpstr>Subida do nível médio das águas do mar</vt:lpstr>
      <vt:lpstr>Descida do nível médio das águas do mar</vt:lpstr>
      <vt:lpstr>Mudanças do nível médio das águas do oceano</vt:lpstr>
      <vt:lpstr>Subida do nível médio das águas do mar</vt:lpstr>
      <vt:lpstr>Mudanças do nível médio das águas do oceano</vt:lpstr>
      <vt:lpstr>Subida do nível médio das águas do mar</vt:lpstr>
      <vt:lpstr>Descida do nível médio das águas do mar</vt:lpstr>
      <vt:lpstr>Transgressão e Regressão</vt:lpstr>
      <vt:lpstr>Transgressão marinha ou positiva</vt:lpstr>
      <vt:lpstr>Regressão Marinha ou negativa</vt:lpstr>
      <vt:lpstr>Consequências da regressão marinha</vt:lpstr>
      <vt:lpstr>Diapositivo 15</vt:lpstr>
      <vt:lpstr>Evolução do Homem</vt:lpstr>
      <vt:lpstr>Evolução dos primeiros hominídeos</vt:lpstr>
      <vt:lpstr>Diapositivo 18</vt:lpstr>
      <vt:lpstr>Diapositivo 19</vt:lpstr>
      <vt:lpstr>“Australopithecus afarensis” </vt:lpstr>
      <vt:lpstr>Diapositivo 21</vt:lpstr>
      <vt:lpstr>Diapositivo 22</vt:lpstr>
      <vt:lpstr>“Homo sapiens heidelbergensis”  (arcaico)</vt:lpstr>
      <vt:lpstr>“Homo sapiens nearderthalensis”  (Neardental) </vt:lpstr>
      <vt:lpstr>Diapositivo 25</vt:lpstr>
      <vt:lpstr>“Homo Sapiens Sapiens”</vt:lpstr>
      <vt:lpstr>Diapositivo 27</vt:lpstr>
      <vt:lpstr>Diapositivo 28</vt:lpstr>
      <vt:lpstr>Diapositivo 29</vt:lpstr>
      <vt:lpstr>Diapositivo 30</vt:lpstr>
      <vt:lpstr>Diapositivo 31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ambientais na história da Terra e evolução da espécie humana</dc:title>
  <dc:creator>Joana</dc:creator>
  <cp:lastModifiedBy>tmn</cp:lastModifiedBy>
  <cp:revision>69</cp:revision>
  <dcterms:created xsi:type="dcterms:W3CDTF">2012-06-03T18:37:14Z</dcterms:created>
  <dcterms:modified xsi:type="dcterms:W3CDTF">2012-06-05T20:59:55Z</dcterms:modified>
</cp:coreProperties>
</file>