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3"/>
  </p:notesMasterIdLst>
  <p:sldIdLst>
    <p:sldId id="274" r:id="rId2"/>
    <p:sldId id="256" r:id="rId3"/>
    <p:sldId id="257" r:id="rId4"/>
    <p:sldId id="270" r:id="rId5"/>
    <p:sldId id="271" r:id="rId6"/>
    <p:sldId id="272" r:id="rId7"/>
    <p:sldId id="273" r:id="rId8"/>
    <p:sldId id="258" r:id="rId9"/>
    <p:sldId id="259" r:id="rId10"/>
    <p:sldId id="260" r:id="rId11"/>
    <p:sldId id="269" r:id="rId12"/>
  </p:sldIdLst>
  <p:sldSz cx="9144000" cy="6858000" type="screen4x3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736" autoAdjust="0"/>
    <p:restoredTop sz="94660"/>
  </p:normalViewPr>
  <p:slideViewPr>
    <p:cSldViewPr>
      <p:cViewPr>
        <p:scale>
          <a:sx n="70" d="100"/>
          <a:sy n="70" d="100"/>
        </p:scale>
        <p:origin x="-1236" y="-15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DDB670-FA77-480C-A5C6-5CB957603256}" type="datetimeFigureOut">
              <a:rPr lang="pt-PT" smtClean="0"/>
              <a:pPr/>
              <a:t>21-03-2012</a:t>
            </a:fld>
            <a:endParaRPr lang="pt-PT" dirty="0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 dirty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PT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55C770-D9F1-4491-897C-633472391BD9}" type="slidenum">
              <a:rPr lang="pt-PT" smtClean="0"/>
              <a:pPr/>
              <a:t>‹nº›</a:t>
            </a:fld>
            <a:endParaRPr lang="pt-PT" dirty="0"/>
          </a:p>
        </p:txBody>
      </p:sp>
    </p:spTree>
    <p:extLst>
      <p:ext uri="{BB962C8B-B14F-4D97-AF65-F5344CB8AC3E}">
        <p14:creationId xmlns="" xmlns:p14="http://schemas.microsoft.com/office/powerpoint/2010/main" val="36170492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 smtClean="0"/>
              <a:t>Faça clique para editar o estilo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D641C-3BA7-44E0-9C0E-16F3A79B8567}" type="datetime1">
              <a:rPr lang="pt-PT" smtClean="0"/>
              <a:pPr/>
              <a:t>21-03-2012</a:t>
            </a:fld>
            <a:endParaRPr lang="pt-P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dirty="0" smtClean="0"/>
              <a:t>Joana Pereira e Márcia Seguro</a:t>
            </a:r>
            <a:endParaRPr lang="pt-P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7E990-2916-4B3C-AB1B-134B1226DBE7}" type="slidenum">
              <a:rPr lang="pt-PT" smtClean="0"/>
              <a:pPr/>
              <a:t>‹nº›</a:t>
            </a:fld>
            <a:endParaRPr lang="pt-PT" dirty="0"/>
          </a:p>
        </p:txBody>
      </p:sp>
    </p:spTree>
  </p:cSld>
  <p:clrMapOvr>
    <a:masterClrMapping/>
  </p:clrMapOvr>
  <p:hf sldNum="0"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DBCCE-FA92-478A-A6BB-6010BA484E0E}" type="datetime1">
              <a:rPr lang="pt-PT" smtClean="0"/>
              <a:pPr/>
              <a:t>21-03-2012</a:t>
            </a:fld>
            <a:endParaRPr lang="pt-P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dirty="0" smtClean="0"/>
              <a:t>Joana Pereira e Márcia Seguro</a:t>
            </a:r>
            <a:endParaRPr lang="pt-P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7E990-2916-4B3C-AB1B-134B1226DBE7}" type="slidenum">
              <a:rPr lang="pt-PT" smtClean="0"/>
              <a:pPr/>
              <a:t>‹nº›</a:t>
            </a:fld>
            <a:endParaRPr lang="pt-PT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D641C-3BA7-44E0-9C0E-16F3A79B8567}" type="datetime1">
              <a:rPr lang="pt-PT" smtClean="0"/>
              <a:pPr/>
              <a:t>21-03-2012</a:t>
            </a:fld>
            <a:endParaRPr lang="pt-P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dirty="0" smtClean="0"/>
              <a:t>Joana Pereira e Márcia Seguro</a:t>
            </a:r>
            <a:endParaRPr lang="pt-P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7E990-2916-4B3C-AB1B-134B1226DBE7}" type="slidenum">
              <a:rPr lang="pt-PT" smtClean="0"/>
              <a:pPr/>
              <a:t>‹nº›</a:t>
            </a:fld>
            <a:endParaRPr lang="pt-PT" dirty="0"/>
          </a:p>
        </p:txBody>
      </p:sp>
    </p:spTree>
  </p:cSld>
  <p:clrMapOvr>
    <a:masterClrMapping/>
  </p:clrMapOvr>
  <p:hf sldNum="0"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D641C-3BA7-44E0-9C0E-16F3A79B8567}" type="datetime1">
              <a:rPr lang="pt-PT" smtClean="0"/>
              <a:pPr/>
              <a:t>21-03-2012</a:t>
            </a:fld>
            <a:endParaRPr lang="pt-P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dirty="0" smtClean="0"/>
              <a:t>Joana Pereira e Márcia Seguro</a:t>
            </a:r>
            <a:endParaRPr lang="pt-P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7E990-2916-4B3C-AB1B-134B1226DBE7}" type="slidenum">
              <a:rPr lang="pt-PT" smtClean="0"/>
              <a:pPr/>
              <a:t>‹nº›</a:t>
            </a:fld>
            <a:endParaRPr lang="pt-PT" dirty="0"/>
          </a:p>
        </p:txBody>
      </p:sp>
    </p:spTree>
  </p:cSld>
  <p:clrMapOvr>
    <a:masterClrMapping/>
  </p:clrMapOvr>
  <p:hf sldNum="0"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D641C-3BA7-44E0-9C0E-16F3A79B8567}" type="datetime1">
              <a:rPr lang="pt-PT" smtClean="0"/>
              <a:pPr/>
              <a:t>21-03-2012</a:t>
            </a:fld>
            <a:endParaRPr lang="pt-P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dirty="0" smtClean="0"/>
              <a:t>Joana Pereira e Márcia Seguro</a:t>
            </a:r>
            <a:endParaRPr lang="pt-P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7E990-2916-4B3C-AB1B-134B1226DBE7}" type="slidenum">
              <a:rPr lang="pt-PT" smtClean="0"/>
              <a:pPr/>
              <a:t>‹nº›</a:t>
            </a:fld>
            <a:endParaRPr lang="pt-PT" dirty="0"/>
          </a:p>
        </p:txBody>
      </p:sp>
    </p:spTree>
  </p:cSld>
  <p:clrMapOvr>
    <a:masterClrMapping/>
  </p:clrMapOvr>
  <p:hf sldNum="0"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D641C-3BA7-44E0-9C0E-16F3A79B8567}" type="datetime1">
              <a:rPr lang="pt-PT" smtClean="0"/>
              <a:pPr/>
              <a:t>21-03-2012</a:t>
            </a:fld>
            <a:endParaRPr lang="pt-PT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dirty="0" smtClean="0"/>
              <a:t>Joana Pereira e Márcia Seguro</a:t>
            </a:r>
            <a:endParaRPr lang="pt-PT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7E990-2916-4B3C-AB1B-134B1226DBE7}" type="slidenum">
              <a:rPr lang="pt-PT" smtClean="0"/>
              <a:pPr/>
              <a:t>‹nº›</a:t>
            </a:fld>
            <a:endParaRPr lang="pt-PT" dirty="0"/>
          </a:p>
        </p:txBody>
      </p:sp>
    </p:spTree>
  </p:cSld>
  <p:clrMapOvr>
    <a:masterClrMapping/>
  </p:clrMapOvr>
  <p:hf sldNum="0"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2BE35-589D-4FF8-B352-38DEADBC8BC1}" type="datetime1">
              <a:rPr lang="pt-PT" smtClean="0"/>
              <a:pPr/>
              <a:t>21-03-2012</a:t>
            </a:fld>
            <a:endParaRPr lang="pt-PT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dirty="0" smtClean="0"/>
              <a:t>Joana Pereira e Márcia Seguro</a:t>
            </a:r>
            <a:endParaRPr lang="pt-PT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7E990-2916-4B3C-AB1B-134B1226DBE7}" type="slidenum">
              <a:rPr lang="pt-PT" smtClean="0"/>
              <a:pPr/>
              <a:t>‹nº›</a:t>
            </a:fld>
            <a:endParaRPr lang="pt-PT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D641C-3BA7-44E0-9C0E-16F3A79B8567}" type="datetime1">
              <a:rPr lang="pt-PT" smtClean="0"/>
              <a:pPr/>
              <a:t>21-03-2012</a:t>
            </a:fld>
            <a:endParaRPr lang="pt-PT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dirty="0" smtClean="0"/>
              <a:t>Joana Pereira e Márcia Seguro</a:t>
            </a:r>
            <a:endParaRPr lang="pt-PT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7E990-2916-4B3C-AB1B-134B1226DBE7}" type="slidenum">
              <a:rPr lang="pt-PT" smtClean="0"/>
              <a:pPr/>
              <a:t>‹nº›</a:t>
            </a:fld>
            <a:endParaRPr lang="pt-PT" dirty="0"/>
          </a:p>
        </p:txBody>
      </p:sp>
    </p:spTree>
  </p:cSld>
  <p:clrMapOvr>
    <a:masterClrMapping/>
  </p:clrMapOvr>
  <p:hf sldNum="0"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B6623-2CC0-4616-9A75-D0CB7986119E}" type="datetime1">
              <a:rPr lang="pt-PT" smtClean="0"/>
              <a:pPr/>
              <a:t>21-03-2012</a:t>
            </a:fld>
            <a:endParaRPr lang="pt-PT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dirty="0" smtClean="0"/>
              <a:t>Joana Pereira e Márcia Seguro</a:t>
            </a:r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7E990-2916-4B3C-AB1B-134B1226DBE7}" type="slidenum">
              <a:rPr lang="pt-PT" smtClean="0"/>
              <a:pPr/>
              <a:t>‹nº›</a:t>
            </a:fld>
            <a:endParaRPr lang="pt-PT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B03B7-46FF-496A-A29F-6ACD04D70D63}" type="datetime1">
              <a:rPr lang="pt-PT" smtClean="0"/>
              <a:pPr/>
              <a:t>21-03-2012</a:t>
            </a:fld>
            <a:endParaRPr lang="pt-PT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dirty="0" smtClean="0"/>
              <a:t>Joana Pereira e Márcia Seguro</a:t>
            </a:r>
            <a:endParaRPr lang="pt-PT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7E990-2916-4B3C-AB1B-134B1226DBE7}" type="slidenum">
              <a:rPr lang="pt-PT" smtClean="0"/>
              <a:pPr/>
              <a:t>‹nº›</a:t>
            </a:fld>
            <a:endParaRPr lang="pt-PT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PT" dirty="0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D2892-2E91-480B-B4A6-BC70E937ED86}" type="datetime1">
              <a:rPr lang="pt-PT" smtClean="0"/>
              <a:pPr/>
              <a:t>21-03-2012</a:t>
            </a:fld>
            <a:endParaRPr lang="pt-PT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557E990-2916-4B3C-AB1B-134B1226DBE7}" type="slidenum">
              <a:rPr lang="pt-PT" smtClean="0"/>
              <a:pPr/>
              <a:t>‹nº›</a:t>
            </a:fld>
            <a:endParaRPr lang="pt-PT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pt-PT" dirty="0" smtClean="0"/>
              <a:t>Joana Pereira e Márcia Seguro</a:t>
            </a:r>
            <a:endParaRPr lang="pt-PT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1557E990-2916-4B3C-AB1B-134B1226DBE7}" type="slidenum">
              <a:rPr lang="pt-PT" smtClean="0"/>
              <a:pPr/>
              <a:t>‹nº›</a:t>
            </a:fld>
            <a:endParaRPr lang="pt-P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r>
              <a:rPr lang="pt-PT" dirty="0" smtClean="0"/>
              <a:t>Joana Pereira e Márcia Seguro</a:t>
            </a:r>
            <a:endParaRPr lang="pt-PT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388D641C-3BA7-44E0-9C0E-16F3A79B8567}" type="datetime1">
              <a:rPr lang="pt-PT" smtClean="0"/>
              <a:pPr/>
              <a:t>21-03-2012</a:t>
            </a:fld>
            <a:endParaRPr lang="pt-PT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pt.wikipedia.org/wiki/Cartografia" TargetMode="External"/><Relationship Id="rId2" Type="http://schemas.openxmlformats.org/officeDocument/2006/relationships/hyperlink" Target="http://www.google.com/search?hl=pt-PT&amp;q=imagens+ilha+terceira&amp;bav=on.2,or.r_gc.r_pw.r_qf.,cf.osb&amp;biw=1366&amp;bih=624&amp;um=1&amp;ie=UTF-8&amp;tbm=isch&amp;source=og&amp;sa=N&amp;tab=wi&amp;ei=vTFqT_DHDsPQ0QX567SDCQ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pt.wikipedia.org/wiki/Geomorfologia_da_Ilha_Terceira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27584" y="692696"/>
            <a:ext cx="7620000" cy="1143000"/>
          </a:xfrm>
        </p:spPr>
        <p:txBody>
          <a:bodyPr/>
          <a:lstStyle/>
          <a:p>
            <a:r>
              <a:rPr lang="pt-PT" sz="6600" b="1" u="sng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Guião da Maquete</a:t>
            </a:r>
            <a:endParaRPr lang="pt-PT" sz="6600" b="1" u="sng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1907704" y="188640"/>
            <a:ext cx="4608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b="1" dirty="0" smtClean="0"/>
              <a:t>Escola Secundária de São João da Talha</a:t>
            </a:r>
            <a:endParaRPr lang="pt-PT" b="1" dirty="0"/>
          </a:p>
        </p:txBody>
      </p:sp>
      <p:sp>
        <p:nvSpPr>
          <p:cNvPr id="6" name="CaixaDeTexto 5"/>
          <p:cNvSpPr txBox="1"/>
          <p:nvPr/>
        </p:nvSpPr>
        <p:spPr>
          <a:xfrm>
            <a:off x="395536" y="2348880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b="1" dirty="0" smtClean="0"/>
              <a:t>Temática: </a:t>
            </a:r>
            <a:r>
              <a:rPr lang="pt-PT" dirty="0" smtClean="0"/>
              <a:t>Cartografia</a:t>
            </a:r>
            <a:endParaRPr lang="pt-PT" dirty="0"/>
          </a:p>
        </p:txBody>
      </p:sp>
      <p:sp>
        <p:nvSpPr>
          <p:cNvPr id="8" name="CaixaDeTexto 7"/>
          <p:cNvSpPr txBox="1"/>
          <p:nvPr/>
        </p:nvSpPr>
        <p:spPr>
          <a:xfrm>
            <a:off x="395536" y="2780928"/>
            <a:ext cx="4392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b="1" dirty="0" smtClean="0"/>
              <a:t>Local escolhido: </a:t>
            </a:r>
            <a:r>
              <a:rPr lang="pt-PT" dirty="0" smtClean="0"/>
              <a:t>Açores (Ilha Terceira)</a:t>
            </a:r>
            <a:endParaRPr lang="pt-PT" dirty="0"/>
          </a:p>
        </p:txBody>
      </p:sp>
      <p:sp>
        <p:nvSpPr>
          <p:cNvPr id="9" name="CaixaDeTexto 8"/>
          <p:cNvSpPr txBox="1"/>
          <p:nvPr/>
        </p:nvSpPr>
        <p:spPr>
          <a:xfrm>
            <a:off x="323528" y="4077072"/>
            <a:ext cx="3024336" cy="2376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b="1" dirty="0" smtClean="0"/>
              <a:t>Trabalho elaborado por:</a:t>
            </a:r>
          </a:p>
          <a:p>
            <a:endParaRPr lang="pt-PT" dirty="0" smtClean="0"/>
          </a:p>
          <a:p>
            <a:r>
              <a:rPr lang="pt-PT" dirty="0" smtClean="0"/>
              <a:t>● Joana Mina</a:t>
            </a:r>
          </a:p>
          <a:p>
            <a:r>
              <a:rPr lang="pt-PT" dirty="0" smtClean="0"/>
              <a:t>● </a:t>
            </a:r>
            <a:r>
              <a:rPr lang="pt-PT" dirty="0" smtClean="0"/>
              <a:t> Joana Garcia</a:t>
            </a:r>
          </a:p>
          <a:p>
            <a:r>
              <a:rPr lang="pt-PT" dirty="0" smtClean="0"/>
              <a:t>● </a:t>
            </a:r>
            <a:r>
              <a:rPr lang="pt-PT" dirty="0" smtClean="0"/>
              <a:t> Joana Pereira</a:t>
            </a:r>
          </a:p>
          <a:p>
            <a:r>
              <a:rPr lang="pt-PT" dirty="0" smtClean="0"/>
              <a:t>● </a:t>
            </a:r>
            <a:r>
              <a:rPr lang="pt-PT" dirty="0" smtClean="0"/>
              <a:t> Liliana Santos</a:t>
            </a:r>
          </a:p>
          <a:p>
            <a:r>
              <a:rPr lang="pt-PT" dirty="0" smtClean="0"/>
              <a:t>● </a:t>
            </a:r>
            <a:r>
              <a:rPr lang="pt-PT" dirty="0" smtClean="0"/>
              <a:t> Márcia Seguro</a:t>
            </a:r>
          </a:p>
          <a:p>
            <a:r>
              <a:rPr lang="pt-PT" dirty="0" smtClean="0"/>
              <a:t>● </a:t>
            </a:r>
            <a:r>
              <a:rPr lang="pt-PT" dirty="0" smtClean="0"/>
              <a:t> Sara Silva</a:t>
            </a:r>
            <a:endParaRPr lang="pt-PT" dirty="0"/>
          </a:p>
        </p:txBody>
      </p:sp>
      <p:sp>
        <p:nvSpPr>
          <p:cNvPr id="10" name="CaixaDeTexto 9"/>
          <p:cNvSpPr txBox="1"/>
          <p:nvPr/>
        </p:nvSpPr>
        <p:spPr>
          <a:xfrm>
            <a:off x="4499992" y="5949280"/>
            <a:ext cx="38164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b="1" dirty="0" smtClean="0"/>
              <a:t>Disciplina:</a:t>
            </a:r>
            <a:r>
              <a:rPr lang="pt-PT" dirty="0" smtClean="0"/>
              <a:t> Geologia</a:t>
            </a:r>
          </a:p>
          <a:p>
            <a:r>
              <a:rPr lang="pt-PT" b="1" dirty="0" smtClean="0"/>
              <a:t>Professora: </a:t>
            </a:r>
            <a:r>
              <a:rPr lang="pt-PT" dirty="0" smtClean="0"/>
              <a:t>Elvira Monteiro</a:t>
            </a:r>
            <a:endParaRPr lang="pt-PT" dirty="0"/>
          </a:p>
        </p:txBody>
      </p:sp>
      <p:pic>
        <p:nvPicPr>
          <p:cNvPr id="1027" name="Picture 3" descr="http://cartografiaescolar.files.wordpress.com/2008/08/maquete-outro-angulo.jpg"/>
          <p:cNvPicPr>
            <a:picLocks noChangeAspect="1" noChangeArrowheads="1"/>
          </p:cNvPicPr>
          <p:nvPr/>
        </p:nvPicPr>
        <p:blipFill>
          <a:blip r:embed="rId2" cstate="print"/>
          <a:srcRect t="15058" r="826" b="29817"/>
          <a:stretch>
            <a:fillRect/>
          </a:stretch>
        </p:blipFill>
        <p:spPr bwMode="auto">
          <a:xfrm>
            <a:off x="2555776" y="3212976"/>
            <a:ext cx="5918797" cy="24674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15841" y="548680"/>
            <a:ext cx="8229600" cy="1143000"/>
          </a:xfrm>
        </p:spPr>
        <p:txBody>
          <a:bodyPr>
            <a:normAutofit/>
          </a:bodyPr>
          <a:lstStyle/>
          <a:p>
            <a:r>
              <a:rPr lang="pt-PT" sz="3900" b="1" dirty="0" smtClean="0">
                <a:solidFill>
                  <a:schemeClr val="accent1">
                    <a:lumMod val="75000"/>
                  </a:schemeClr>
                </a:solidFill>
                <a:latin typeface="Candara" pitchFamily="34" charset="0"/>
              </a:rPr>
              <a:t>Materiais a utilizar</a:t>
            </a:r>
            <a:endParaRPr lang="pt-PT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39552" y="1628800"/>
            <a:ext cx="5328592" cy="3349676"/>
          </a:xfrm>
        </p:spPr>
        <p:txBody>
          <a:bodyPr>
            <a:normAutofit fontScale="85000" lnSpcReduction="20000"/>
          </a:bodyPr>
          <a:lstStyle/>
          <a:p>
            <a:pPr lvl="0" algn="just"/>
            <a:r>
              <a:rPr lang="pt-PT" sz="2300" b="1" dirty="0"/>
              <a:t>Base da maquete </a:t>
            </a:r>
            <a:r>
              <a:rPr lang="pt-PT" sz="2300" dirty="0"/>
              <a:t>– esferovite ou cortiça</a:t>
            </a:r>
          </a:p>
          <a:p>
            <a:pPr lvl="0" algn="just"/>
            <a:r>
              <a:rPr lang="pt-PT" sz="2300" b="1" dirty="0"/>
              <a:t>“Caixa” volta da maquete </a:t>
            </a:r>
            <a:r>
              <a:rPr lang="pt-PT" sz="2300" dirty="0"/>
              <a:t>– acrílico ou vidro</a:t>
            </a:r>
          </a:p>
          <a:p>
            <a:pPr lvl="0" algn="just"/>
            <a:r>
              <a:rPr lang="pt-PT" sz="2300" b="1" dirty="0"/>
              <a:t>Vulcão</a:t>
            </a:r>
            <a:r>
              <a:rPr lang="pt-PT" sz="2300" dirty="0"/>
              <a:t> – barro</a:t>
            </a:r>
          </a:p>
          <a:p>
            <a:pPr lvl="0" algn="just"/>
            <a:r>
              <a:rPr lang="pt-PT" sz="2300" b="1" dirty="0"/>
              <a:t>Câmara magmática </a:t>
            </a:r>
            <a:r>
              <a:rPr lang="pt-PT" sz="2300" dirty="0"/>
              <a:t>– caixa plástica</a:t>
            </a:r>
          </a:p>
          <a:p>
            <a:pPr lvl="0" algn="just"/>
            <a:r>
              <a:rPr lang="pt-PT" sz="2300" b="1" dirty="0"/>
              <a:t>Chaminé</a:t>
            </a:r>
            <a:r>
              <a:rPr lang="pt-PT" sz="2300" dirty="0"/>
              <a:t> – tubo</a:t>
            </a:r>
          </a:p>
          <a:p>
            <a:pPr lvl="0" algn="just"/>
            <a:r>
              <a:rPr lang="pt-PT" sz="2300" b="1" dirty="0"/>
              <a:t>População</a:t>
            </a:r>
            <a:r>
              <a:rPr lang="pt-PT" sz="2300" dirty="0"/>
              <a:t> – peças de monopólio e </a:t>
            </a:r>
            <a:r>
              <a:rPr lang="pt-PT" sz="2300" dirty="0" smtClean="0"/>
              <a:t>outras</a:t>
            </a:r>
            <a:endParaRPr lang="pt-PT" sz="2300" dirty="0"/>
          </a:p>
          <a:p>
            <a:pPr lvl="0" algn="just"/>
            <a:r>
              <a:rPr lang="pt-PT" sz="2300" b="1" dirty="0"/>
              <a:t>Flora e fauna </a:t>
            </a:r>
            <a:r>
              <a:rPr lang="pt-PT" sz="2300" dirty="0"/>
              <a:t>– </a:t>
            </a:r>
            <a:r>
              <a:rPr lang="pt-PT" sz="2300" dirty="0" smtClean="0"/>
              <a:t>musgo e peças</a:t>
            </a:r>
            <a:endParaRPr lang="pt-PT" sz="2300" dirty="0"/>
          </a:p>
          <a:p>
            <a:pPr lvl="0" algn="just"/>
            <a:r>
              <a:rPr lang="pt-PT" sz="2300" b="1" dirty="0"/>
              <a:t>Rios</a:t>
            </a:r>
            <a:r>
              <a:rPr lang="pt-PT" sz="2300" dirty="0"/>
              <a:t> – água</a:t>
            </a:r>
          </a:p>
          <a:p>
            <a:pPr lvl="0" algn="just"/>
            <a:r>
              <a:rPr lang="pt-PT" sz="2300" b="1" dirty="0"/>
              <a:t>Solo em volta e no rio </a:t>
            </a:r>
            <a:r>
              <a:rPr lang="pt-PT" sz="2300" dirty="0"/>
              <a:t>– diferentes </a:t>
            </a:r>
            <a:endParaRPr lang="pt-PT" sz="2300" dirty="0" smtClean="0"/>
          </a:p>
          <a:p>
            <a:pPr lvl="0" algn="just"/>
            <a:r>
              <a:rPr lang="pt-PT" sz="2300" dirty="0" smtClean="0"/>
              <a:t>tipos </a:t>
            </a:r>
            <a:r>
              <a:rPr lang="pt-PT" sz="2300" dirty="0"/>
              <a:t>de </a:t>
            </a:r>
            <a:r>
              <a:rPr lang="pt-PT" sz="2300" dirty="0" smtClean="0"/>
              <a:t>areias e pedras</a:t>
            </a:r>
            <a:endParaRPr lang="pt-PT" sz="2300" dirty="0"/>
          </a:p>
          <a:p>
            <a:pPr marL="0" indent="0">
              <a:buNone/>
            </a:pPr>
            <a:endParaRPr lang="pt-PT" dirty="0"/>
          </a:p>
        </p:txBody>
      </p:sp>
      <p:sp>
        <p:nvSpPr>
          <p:cNvPr id="6" name="Espaço Reservado para Rodapé 3"/>
          <p:cNvSpPr txBox="1">
            <a:spLocks/>
          </p:cNvSpPr>
          <p:nvPr/>
        </p:nvSpPr>
        <p:spPr>
          <a:xfrm rot="16200000">
            <a:off x="7478920" y="6373976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r" defTabSz="914400" rtl="0" eaLnBrk="1" latinLnBrk="0" hangingPunct="1">
              <a:defRPr sz="12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Geologia 12ºano</a:t>
            </a:r>
            <a:endParaRPr lang="pt-PT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 descr="C:\Users\Joana\Desktop\vulcao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2917924"/>
            <a:ext cx="4055910" cy="392801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101636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b="1" dirty="0" smtClean="0">
                <a:solidFill>
                  <a:schemeClr val="accent1">
                    <a:lumMod val="75000"/>
                  </a:schemeClr>
                </a:solidFill>
                <a:latin typeface="Candara" pitchFamily="34" charset="0"/>
              </a:rPr>
              <a:t>Bibliografia</a:t>
            </a:r>
            <a:endParaRPr lang="pt-PT" b="1" dirty="0">
              <a:solidFill>
                <a:schemeClr val="accent1">
                  <a:lumMod val="75000"/>
                </a:schemeClr>
              </a:solidFill>
              <a:latin typeface="Candara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1600200"/>
            <a:ext cx="8136904" cy="4800600"/>
          </a:xfrm>
        </p:spPr>
        <p:txBody>
          <a:bodyPr/>
          <a:lstStyle/>
          <a:p>
            <a:pPr indent="-342900" algn="just">
              <a:buFont typeface="Wingdings" pitchFamily="2" charset="2"/>
              <a:buChar char="§"/>
            </a:pPr>
            <a:r>
              <a:rPr lang="pt-PT" sz="2400" dirty="0">
                <a:hlinkClick r:id="rId2"/>
              </a:rPr>
              <a:t>http://www.google.com/search?hl=pt-PT&amp;q=imagens+ilha+terceira&amp;bav=on.2,or.r_gc.r_pw.r_qf.,</a:t>
            </a:r>
            <a:r>
              <a:rPr lang="pt-PT" sz="2400" dirty="0" smtClean="0">
                <a:hlinkClick r:id="rId2"/>
              </a:rPr>
              <a:t>cf.osb&amp;biw=1366&amp;bih=624&amp;um=1&amp;ie=UTF-8&amp;tbm=isch&amp;source=og&amp;sa=N&amp;tab=wi&amp;ei=vTFqT_DHDsPQ0QX567SDCQ</a:t>
            </a:r>
            <a:endParaRPr lang="pt-PT" sz="2400" dirty="0" smtClean="0"/>
          </a:p>
          <a:p>
            <a:pPr indent="-342900">
              <a:buFont typeface="Wingdings" pitchFamily="2" charset="2"/>
              <a:buChar char="§"/>
            </a:pPr>
            <a:endParaRPr lang="pt-PT" sz="2400" dirty="0">
              <a:solidFill>
                <a:schemeClr val="tx1">
                  <a:lumMod val="85000"/>
                  <a:lumOff val="15000"/>
                </a:schemeClr>
              </a:solidFill>
              <a:hlinkClick r:id="rId3"/>
            </a:endParaRPr>
          </a:p>
          <a:p>
            <a:pPr indent="-342900">
              <a:buFont typeface="Wingdings" pitchFamily="2" charset="2"/>
              <a:buChar char="§"/>
            </a:pPr>
            <a:r>
              <a:rPr lang="pt-PT" sz="2400" dirty="0">
                <a:hlinkClick r:id="rId4"/>
              </a:rPr>
              <a:t>http://</a:t>
            </a:r>
            <a:r>
              <a:rPr lang="pt-PT" sz="2400" dirty="0" smtClean="0">
                <a:hlinkClick r:id="rId4"/>
              </a:rPr>
              <a:t>pt.wikipedia.org/wiki/Geomorfologia_da_Ilha_Terceira</a:t>
            </a:r>
            <a:endParaRPr lang="pt-PT" sz="2400" dirty="0" smtClean="0"/>
          </a:p>
          <a:p>
            <a:pPr marL="0" indent="0">
              <a:buNone/>
            </a:pPr>
            <a:endParaRPr lang="pt-PT" dirty="0"/>
          </a:p>
          <a:p>
            <a:pPr marL="0" indent="0">
              <a:buNone/>
            </a:pPr>
            <a:endParaRPr lang="pt-PT" dirty="0"/>
          </a:p>
        </p:txBody>
      </p:sp>
      <p:sp>
        <p:nvSpPr>
          <p:cNvPr id="6" name="Espaço Reservado para Rodapé 3"/>
          <p:cNvSpPr txBox="1">
            <a:spLocks/>
          </p:cNvSpPr>
          <p:nvPr/>
        </p:nvSpPr>
        <p:spPr>
          <a:xfrm rot="16200000">
            <a:off x="7478920" y="6373976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r" defTabSz="914400" rtl="0" eaLnBrk="1" latinLnBrk="0" hangingPunct="1">
              <a:defRPr sz="12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Geologia 12ºano</a:t>
            </a:r>
            <a:endParaRPr lang="pt-PT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456444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79512" y="5805264"/>
            <a:ext cx="7543800" cy="937791"/>
          </a:xfrm>
        </p:spPr>
        <p:txBody>
          <a:bodyPr>
            <a:noAutofit/>
          </a:bodyPr>
          <a:lstStyle/>
          <a:p>
            <a:pPr algn="ctr"/>
            <a:r>
              <a:rPr lang="pt-PT" sz="6000" b="1" dirty="0" smtClean="0">
                <a:solidFill>
                  <a:schemeClr val="bg2">
                    <a:lumMod val="50000"/>
                  </a:schemeClr>
                </a:solidFill>
                <a:latin typeface="Candara" pitchFamily="34" charset="0"/>
              </a:rPr>
              <a:t>Açores – Ilha Terceira</a:t>
            </a:r>
            <a:endParaRPr lang="pt-PT" sz="6000" b="1" dirty="0">
              <a:solidFill>
                <a:schemeClr val="bg2">
                  <a:lumMod val="50000"/>
                </a:schemeClr>
              </a:solidFill>
              <a:latin typeface="Candara" pitchFamily="34" charset="0"/>
            </a:endParaRPr>
          </a:p>
        </p:txBody>
      </p:sp>
      <p:sp>
        <p:nvSpPr>
          <p:cNvPr id="9" name="Espaço Reservado para Rodapé 3"/>
          <p:cNvSpPr txBox="1">
            <a:spLocks/>
          </p:cNvSpPr>
          <p:nvPr/>
        </p:nvSpPr>
        <p:spPr>
          <a:xfrm rot="16200000">
            <a:off x="7478920" y="6373976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r" defTabSz="914400" rtl="0" eaLnBrk="1" latinLnBrk="0" hangingPunct="1">
              <a:defRPr sz="12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Geologia 12ºano</a:t>
            </a:r>
            <a:endParaRPr lang="pt-PT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 descr="C:\Users\Joana\Desktop\images (2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356" y="506619"/>
            <a:ext cx="2225211" cy="18478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C:\Users\Joana\Desktop\wqdwq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3911892"/>
            <a:ext cx="2466975" cy="18478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356" y="3911892"/>
            <a:ext cx="2441235" cy="18478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501031"/>
            <a:ext cx="2466975" cy="18478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2" descr="C:\Users\Joana\Desktop\images (2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2591" y="3911892"/>
            <a:ext cx="2466975" cy="18478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C:\Users\Joana\Desktop\wqdwq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356" y="2233730"/>
            <a:ext cx="2466975" cy="18478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http://t3.gstatic.com/images?q=tbn:ANd9GcQQd86vZ_yquyVMqerznCUDnllEJnULenbftKd5DmFI8x_T5Wt8M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8989" y="501030"/>
            <a:ext cx="2466975" cy="18478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http://t3.gstatic.com/images?q=tbn:ANd9GcQQd86vZ_yquyVMqerznCUDnllEJnULenbftKd5DmFI8x_T5Wt8M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2" y="2081101"/>
            <a:ext cx="2466975" cy="18478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Joana\Desktop\transferir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9096" y="2016290"/>
            <a:ext cx="3031141" cy="20804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136179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1520" y="764704"/>
            <a:ext cx="7992888" cy="1431032"/>
          </a:xfrm>
        </p:spPr>
        <p:txBody>
          <a:bodyPr>
            <a:normAutofit fontScale="90000"/>
          </a:bodyPr>
          <a:lstStyle/>
          <a:p>
            <a:pPr algn="ctr"/>
            <a:r>
              <a:rPr lang="pt-PT" sz="4000" dirty="0">
                <a:solidFill>
                  <a:schemeClr val="bg2">
                    <a:lumMod val="50000"/>
                  </a:schemeClr>
                </a:solidFill>
              </a:rPr>
              <a:t>Porquê a escolha dos Açores, nomeadamente a ilha da Terceira?</a:t>
            </a:r>
            <a:r>
              <a:rPr lang="pt-PT" sz="4000" dirty="0">
                <a:solidFill>
                  <a:schemeClr val="accent3">
                    <a:lumMod val="75000"/>
                  </a:schemeClr>
                </a:solidFill>
              </a:rPr>
              <a:t/>
            </a:r>
            <a:br>
              <a:rPr lang="pt-PT" sz="4000" dirty="0">
                <a:solidFill>
                  <a:schemeClr val="accent3">
                    <a:lumMod val="75000"/>
                  </a:schemeClr>
                </a:solidFill>
              </a:rPr>
            </a:br>
            <a:r>
              <a:rPr lang="pt-PT" dirty="0"/>
              <a:t/>
            </a:r>
            <a:br>
              <a:rPr lang="pt-PT" dirty="0"/>
            </a:br>
            <a:endParaRPr lang="pt-PT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78583" y="1556792"/>
            <a:ext cx="7620000" cy="2404864"/>
          </a:xfrm>
        </p:spPr>
        <p:txBody>
          <a:bodyPr/>
          <a:lstStyle/>
          <a:p>
            <a:pPr algn="just"/>
            <a:r>
              <a:rPr lang="pt-PT" sz="2000" dirty="0"/>
              <a:t>A escolha que o nosso grupo realizou em relação a esta zona deveu-se ao cumprimento desta em relação aos requisitos do </a:t>
            </a:r>
            <a:r>
              <a:rPr lang="pt-PT" sz="2000" b="1" dirty="0"/>
              <a:t>vulcanismo</a:t>
            </a:r>
            <a:r>
              <a:rPr lang="pt-PT" sz="2000" dirty="0"/>
              <a:t> (activo) , das </a:t>
            </a:r>
            <a:r>
              <a:rPr lang="pt-PT" sz="2000" b="1" dirty="0"/>
              <a:t>falhas tectónicas</a:t>
            </a:r>
            <a:r>
              <a:rPr lang="pt-PT" sz="2000" dirty="0"/>
              <a:t> e </a:t>
            </a:r>
            <a:r>
              <a:rPr lang="pt-PT" sz="2000" b="1" dirty="0"/>
              <a:t>dobras</a:t>
            </a:r>
            <a:r>
              <a:rPr lang="pt-PT" sz="2000" dirty="0"/>
              <a:t>. </a:t>
            </a:r>
          </a:p>
          <a:p>
            <a:pPr algn="just"/>
            <a:r>
              <a:rPr lang="pt-PT" sz="2000" dirty="0"/>
              <a:t>Desta forma pretendemos assim evidenciar os mecanismos que ocorrem nesta desde a sua formação até aos dias de hoje e os cuidados a ter na prevenção desta zona, bem como noutras semelhantes.</a:t>
            </a:r>
          </a:p>
          <a:p>
            <a:pPr marL="0" indent="0" algn="just">
              <a:buNone/>
            </a:pPr>
            <a:endParaRPr lang="pt-PT" sz="2000" dirty="0"/>
          </a:p>
        </p:txBody>
      </p:sp>
      <p:pic>
        <p:nvPicPr>
          <p:cNvPr id="4" name="Picture 2" descr="http://upload.wikimedia.org/wikipedia/commons/d/d9/Pico_Matias_Sim%C3%A3o,_Altares,_Angra_do_Hero%C3%ADsmo,_Ilha_Terceira,_Arquip%C3%A9lago_dos_A%C3%A7ores,_Portuga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553" y="3793848"/>
            <a:ext cx="4307020" cy="28803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://ipt.olhares.com/data/big/43/43656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4585576"/>
            <a:ext cx="4119414" cy="205970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Espaço Reservado para Rodapé 3"/>
          <p:cNvSpPr txBox="1">
            <a:spLocks/>
          </p:cNvSpPr>
          <p:nvPr/>
        </p:nvSpPr>
        <p:spPr>
          <a:xfrm rot="16200000">
            <a:off x="7478920" y="6373976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r" defTabSz="914400" rtl="0" eaLnBrk="1" latinLnBrk="0" hangingPunct="1">
              <a:defRPr sz="12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Geologia 12ºano</a:t>
            </a:r>
            <a:endParaRPr lang="pt-PT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44408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ço Reservado para Rodapé 3"/>
          <p:cNvSpPr txBox="1">
            <a:spLocks/>
          </p:cNvSpPr>
          <p:nvPr/>
        </p:nvSpPr>
        <p:spPr>
          <a:xfrm rot="16200000">
            <a:off x="7478920" y="6373976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r" defTabSz="914400" rtl="0" eaLnBrk="1" latinLnBrk="0" hangingPunct="1">
              <a:defRPr sz="12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Geologia 12ºano</a:t>
            </a:r>
            <a:endParaRPr lang="pt-PT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0" y="260648"/>
            <a:ext cx="8496944" cy="1512168"/>
          </a:xfrm>
        </p:spPr>
        <p:txBody>
          <a:bodyPr/>
          <a:lstStyle/>
          <a:p>
            <a:pPr algn="ctr"/>
            <a:r>
              <a:rPr lang="pt-PT" b="1" u="sng" dirty="0" smtClean="0">
                <a:solidFill>
                  <a:schemeClr val="tx2">
                    <a:lumMod val="75000"/>
                  </a:schemeClr>
                </a:solidFill>
              </a:rPr>
              <a:t>Contextualização</a:t>
            </a:r>
            <a:r>
              <a:rPr lang="pt-PT" b="1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pt-PT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pt-PT" b="1" dirty="0" smtClean="0">
                <a:solidFill>
                  <a:schemeClr val="tx2">
                    <a:lumMod val="75000"/>
                  </a:schemeClr>
                </a:solidFill>
              </a:rPr>
              <a:t>(Nível Temático)</a:t>
            </a:r>
            <a:r>
              <a:rPr lang="pt-PT" u="sng" dirty="0" smtClean="0"/>
              <a:t/>
            </a:r>
            <a:br>
              <a:rPr lang="pt-PT" u="sng" dirty="0" smtClean="0"/>
            </a:br>
            <a:endParaRPr lang="pt-PT" dirty="0"/>
          </a:p>
        </p:txBody>
      </p:sp>
      <p:sp>
        <p:nvSpPr>
          <p:cNvPr id="9" name="CaixaDeTexto 8"/>
          <p:cNvSpPr txBox="1"/>
          <p:nvPr/>
        </p:nvSpPr>
        <p:spPr>
          <a:xfrm>
            <a:off x="467544" y="1628800"/>
            <a:ext cx="777686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 ilha </a:t>
            </a:r>
            <a:r>
              <a:rPr lang="pt-PT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Terceira</a:t>
            </a:r>
            <a:r>
              <a:rPr lang="pt-PT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 é uma das nove ilhas dos Açores, integrante do chamado "Grupo Central". O seu nome pode ser uma alusão a ter sido esta a "terceira" das ilhas do arquipélago a ser descoberta, após as de </a:t>
            </a:r>
            <a:r>
              <a:rPr lang="pt-PT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Santa Maria</a:t>
            </a:r>
            <a:r>
              <a:rPr lang="pt-PT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 e de </a:t>
            </a:r>
            <a:r>
              <a:rPr lang="pt-PT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São Miguel</a:t>
            </a:r>
            <a:r>
              <a:rPr lang="pt-PT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 mas sabe-se que, inicialmente o seu nome era ilha de Jesus Cristo e que os primeiros colonizadores eram de origem judaica e que esse facto poderá ter ditado a alteração do nome da ilha. A ilha desempenhou um papel de grande importância no estabelecimento e manutenção do</a:t>
            </a:r>
            <a:r>
              <a:rPr lang="pt-PT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 Império Português</a:t>
            </a:r>
            <a:r>
              <a:rPr lang="pt-PT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devido à sua localização geográfica em pleno </a:t>
            </a:r>
            <a:r>
              <a:rPr lang="pt-PT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Atlântico Norte.</a:t>
            </a:r>
          </a:p>
          <a:p>
            <a:endParaRPr lang="pt-PT" dirty="0"/>
          </a:p>
        </p:txBody>
      </p:sp>
      <p:pic>
        <p:nvPicPr>
          <p:cNvPr id="11" name="Imagem 10"/>
          <p:cNvPicPr/>
          <p:nvPr/>
        </p:nvPicPr>
        <p:blipFill>
          <a:blip r:embed="rId2" cstate="print"/>
          <a:srcRect l="75919" t="8210" r="1605" b="44618"/>
          <a:stretch>
            <a:fillRect/>
          </a:stretch>
        </p:blipFill>
        <p:spPr bwMode="auto">
          <a:xfrm>
            <a:off x="2051720" y="1340768"/>
            <a:ext cx="4464496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101636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ço Reservado para Rodapé 3"/>
          <p:cNvSpPr txBox="1">
            <a:spLocks/>
          </p:cNvSpPr>
          <p:nvPr/>
        </p:nvSpPr>
        <p:spPr>
          <a:xfrm rot="16200000">
            <a:off x="7478920" y="6373976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r" defTabSz="914400" rtl="0" eaLnBrk="1" latinLnBrk="0" hangingPunct="1">
              <a:defRPr sz="12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Geologia 12ºano</a:t>
            </a:r>
            <a:endParaRPr lang="pt-PT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ítulo 5"/>
          <p:cNvSpPr>
            <a:spLocks noGrp="1"/>
          </p:cNvSpPr>
          <p:nvPr>
            <p:ph type="title"/>
          </p:nvPr>
        </p:nvSpPr>
        <p:spPr>
          <a:xfrm>
            <a:off x="251520" y="188640"/>
            <a:ext cx="8196064" cy="4167336"/>
          </a:xfrm>
        </p:spPr>
        <p:txBody>
          <a:bodyPr/>
          <a:lstStyle/>
          <a:p>
            <a:r>
              <a:rPr lang="pt-PT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A geomorfologia da ilha faz com que ela apresente paisagens muito variadas e de grande beleza, que se repartem entre planícies como a da Achada, e serras como a de Santa Bárbara. Destacam-se ainda alguns acidentes naturais como a Caldeira Guilherme Moniz, uma das maiores da ilha, a chamada Lagoa das Patas ou da Falca, que junto com "Os Viveiros" formam um conjunto harmonioso, e a Chã das </a:t>
            </a:r>
            <a:r>
              <a:rPr lang="pt-PT" sz="1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Lagoinhas</a:t>
            </a:r>
            <a:r>
              <a:rPr lang="pt-PT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, na reserva geológica do Algar do Carvão. Destaca-se ainda o Complexo desmantelado da Serra do Cume, na zona Este, de cujo topo se descortinam Praia da Vitória e as Lajes.</a:t>
            </a:r>
            <a:br>
              <a:rPr lang="pt-PT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</a:br>
            <a:r>
              <a:rPr lang="pt-PT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/>
            </a:r>
            <a:br>
              <a:rPr lang="pt-PT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</a:br>
            <a:r>
              <a:rPr lang="pt-PT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 A zona ocidental da ilha está coberta por vegetação exuberante onde pontificam as criptomérias. Na costa norte, pode-se observar a ponta dos "mistérios" e a zona balnear dos Biscoitos, com vestígios de erupções vulcânicas. No interior é de assinalar o Algar do Carvão e as Furnas do Enxofre.</a:t>
            </a:r>
            <a:br>
              <a:rPr lang="pt-PT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</a:br>
            <a:r>
              <a:rPr lang="pt-PT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A sua população é de 55 833 habitantes (censo de 2001). Grande parte da população tem o seu rendimento da pecuária e dos serviços.</a:t>
            </a:r>
            <a:br>
              <a:rPr lang="pt-PT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</a:br>
            <a:endParaRPr lang="pt-PT" sz="1800" dirty="0">
              <a:solidFill>
                <a:schemeClr val="tx1">
                  <a:lumMod val="95000"/>
                  <a:lumOff val="5000"/>
                </a:schemeClr>
              </a:solidFill>
              <a:latin typeface="+mn-lt"/>
            </a:endParaRPr>
          </a:p>
        </p:txBody>
      </p:sp>
      <p:sp>
        <p:nvSpPr>
          <p:cNvPr id="23555" name="AutoShape 3" descr="http://upload.wikimedia.org/wikipedia/commons/thumb/c/c6/Costa_norte_da_ilha_Terceira,_vista_do_Miradouro_dos_Moinhos,_Quatro_Ribeiras,_Praia_da_Vit%C3%B3ria,_ilha_Terceira,_A%C3%A7ores.JPG/800px-Costa_norte_da_ilha_Terceira,_vista_do_Miradouro_dos_Moinhos,_Quatro_Ribeiras,_Praia_da_Vit%C3%B3ria,_ilha_Terceira,_A%C3%A7ores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pic>
        <p:nvPicPr>
          <p:cNvPr id="23557" name="Picture 5" descr="http://upload.wikimedia.org/wikipedia/commons/thumb/c/c6/Costa_norte_da_ilha_Terceira,_vista_do_Miradouro_dos_Moinhos,_Quatro_Ribeiras,_Praia_da_Vit%C3%B3ria,_ilha_Terceira,_A%C3%A7ores.JPG/800px-Costa_norte_da_ilha_Terceira,_vista_do_Miradouro_dos_Moinhos,_Quatro_Ribeiras,_Praia_da_Vit%C3%B3ria,_ilha_Terceira,_A%C3%A7or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764704"/>
            <a:ext cx="7620000" cy="5105401"/>
          </a:xfrm>
          <a:prstGeom prst="rect">
            <a:avLst/>
          </a:prstGeom>
          <a:noFill/>
        </p:spPr>
      </p:pic>
      <p:sp>
        <p:nvSpPr>
          <p:cNvPr id="12" name="CaixaDeTexto 11"/>
          <p:cNvSpPr txBox="1"/>
          <p:nvPr/>
        </p:nvSpPr>
        <p:spPr>
          <a:xfrm>
            <a:off x="1475656" y="6021288"/>
            <a:ext cx="6048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b="1" dirty="0" smtClean="0"/>
              <a:t>( Costa Norte da ilha terceira, Miradouro dos Moinhos)</a:t>
            </a:r>
            <a:endParaRPr lang="pt-PT" b="1" dirty="0"/>
          </a:p>
        </p:txBody>
      </p:sp>
    </p:spTree>
    <p:extLst>
      <p:ext uri="{BB962C8B-B14F-4D97-AF65-F5344CB8AC3E}">
        <p14:creationId xmlns="" xmlns:p14="http://schemas.microsoft.com/office/powerpoint/2010/main" val="3101636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323528" y="210026"/>
            <a:ext cx="7992888" cy="66479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400" b="1" dirty="0" smtClean="0"/>
              <a:t>Segundo a </a:t>
            </a:r>
            <a:r>
              <a:rPr lang="pt-PT" sz="2400" b="1" i="1" dirty="0" smtClean="0"/>
              <a:t>Revista de Estudos </a:t>
            </a:r>
            <a:r>
              <a:rPr lang="pt-PT" sz="2400" b="1" i="1" dirty="0" err="1" smtClean="0"/>
              <a:t>Açoreanos</a:t>
            </a:r>
            <a:r>
              <a:rPr lang="pt-PT" sz="2400" b="1" dirty="0" smtClean="0"/>
              <a:t>, Vol. X, Fasc. 1, página. 49, de Dezembro de 2003:</a:t>
            </a:r>
          </a:p>
          <a:p>
            <a:endParaRPr lang="pt-PT" sz="2400" dirty="0" smtClean="0"/>
          </a:p>
          <a:p>
            <a:r>
              <a:rPr lang="pt-PT" sz="2800" dirty="0" smtClean="0"/>
              <a:t>“</a:t>
            </a:r>
            <a:r>
              <a:rPr lang="pt-PT" sz="2800" i="1" dirty="0" smtClean="0"/>
              <a:t>A Geomorfologia da Ilha Terceira é dominada por quatro grandes </a:t>
            </a:r>
            <a:r>
              <a:rPr lang="pt-PT" sz="2800" i="1" dirty="0" err="1" smtClean="0"/>
              <a:t>estratovulcões</a:t>
            </a:r>
            <a:r>
              <a:rPr lang="pt-PT" sz="2800" i="1" dirty="0" smtClean="0"/>
              <a:t> e por numerosos cones vulcânicos monogenéticos implantados em importantes </a:t>
            </a:r>
            <a:r>
              <a:rPr lang="pt-PT" sz="2800" i="1" dirty="0" err="1" smtClean="0"/>
              <a:t>fracturas</a:t>
            </a:r>
            <a:r>
              <a:rPr lang="pt-PT" sz="2800" i="1" dirty="0" smtClean="0"/>
              <a:t>. De W para E enumeram-se, sucessivamente, os seguintes aparelhos vulcânicos </a:t>
            </a:r>
            <a:r>
              <a:rPr lang="pt-PT" sz="2800" i="1" dirty="0" err="1" smtClean="0"/>
              <a:t>poligenéticos</a:t>
            </a:r>
            <a:r>
              <a:rPr lang="pt-PT" sz="2800" i="1" dirty="0" smtClean="0"/>
              <a:t>, truncados por imponentes caldeiras:</a:t>
            </a:r>
            <a:r>
              <a:rPr lang="pt-PT" sz="2800" dirty="0" smtClean="0"/>
              <a:t> </a:t>
            </a:r>
            <a:r>
              <a:rPr lang="pt-PT" sz="2800" i="1" dirty="0" smtClean="0"/>
              <a:t>A Serra de Santa Bárbara; o Maciço da Serra do </a:t>
            </a:r>
            <a:r>
              <a:rPr lang="pt-PT" sz="2800" i="1" dirty="0" err="1" smtClean="0"/>
              <a:t>Morião</a:t>
            </a:r>
            <a:r>
              <a:rPr lang="pt-PT" sz="2800" i="1" dirty="0" smtClean="0"/>
              <a:t> e maciço da Caldeira Guilherme Moniz; o Maciço do Pico Alto e o Complexo desmantelado da Serra do Cume, a Serra da Ribeirinha e a Caldeira dos Cinco Picos “</a:t>
            </a:r>
            <a:endParaRPr lang="pt-PT" sz="2800" dirty="0" smtClean="0"/>
          </a:p>
          <a:p>
            <a:r>
              <a:rPr lang="pt-PT" sz="2800" dirty="0" smtClean="0"/>
              <a:t> </a:t>
            </a:r>
          </a:p>
          <a:p>
            <a:endParaRPr lang="pt-P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323528" y="210026"/>
            <a:ext cx="7992888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3200" b="1" dirty="0" smtClean="0"/>
              <a:t>Neotectónica da ilha Terceira (Açores)</a:t>
            </a:r>
            <a:endParaRPr lang="pt-PT" sz="3200" dirty="0" smtClean="0"/>
          </a:p>
          <a:p>
            <a:r>
              <a:rPr lang="pt-PT" dirty="0" smtClean="0"/>
              <a:t> </a:t>
            </a:r>
          </a:p>
          <a:p>
            <a:endParaRPr lang="pt-PT" dirty="0" smtClean="0"/>
          </a:p>
          <a:p>
            <a:pPr algn="ctr"/>
            <a:r>
              <a:rPr lang="pt-PT" dirty="0" smtClean="0"/>
              <a:t> A ilha Terceira carece de trabalhos de neotectónica pormenorizados. A localização geográfica da ilha Terceira, sensivelmente a meio da faixa de deformação que caracteriza esta zona de fronteira, tornam a sua informação neotectónica num complemento imprescindível à compreensão da distribuição espacial e orientação das tensões responsáveis pelas estruturas tectónicas que afetam esta região</a:t>
            </a:r>
          </a:p>
          <a:p>
            <a:pPr algn="ctr"/>
            <a:endParaRPr lang="pt-PT" dirty="0" smtClean="0"/>
          </a:p>
          <a:p>
            <a:pPr algn="ctr"/>
            <a:endParaRPr lang="pt-PT" dirty="0" smtClean="0"/>
          </a:p>
          <a:p>
            <a:pPr algn="ctr"/>
            <a:r>
              <a:rPr lang="pt-PT" dirty="0" smtClean="0"/>
              <a:t>Ao fazer-se um estudo neotectónico da ilha Terceira através da realização da cartografia tectónica, análise geométrica e cinemática das falhas cartografadas e estudos de </a:t>
            </a:r>
            <a:r>
              <a:rPr lang="pt-PT" dirty="0" err="1" smtClean="0"/>
              <a:t>paleossismologia</a:t>
            </a:r>
            <a:r>
              <a:rPr lang="pt-PT" dirty="0" smtClean="0"/>
              <a:t>, este irá contribuir para identificar e caracterizar eventos sísmicos com rotura superficial anteriores ao povoamento, fundamentais para a determinação de intervalos de recorrência entre eventos sísmicos de magnitude significativa, complementando a informação </a:t>
            </a:r>
            <a:r>
              <a:rPr lang="pt-PT" dirty="0" err="1" smtClean="0"/>
              <a:t>macrossísmica</a:t>
            </a:r>
            <a:r>
              <a:rPr lang="pt-PT" dirty="0" smtClean="0"/>
              <a:t> de eventos históricos. Os dados recolhidos permitirão a análise do potencial sísmico destas estruturas e sua integração numa </a:t>
            </a:r>
            <a:r>
              <a:rPr lang="pt-PT" dirty="0" err="1" smtClean="0"/>
              <a:t>perspectiva</a:t>
            </a:r>
            <a:r>
              <a:rPr lang="pt-PT" dirty="0" smtClean="0"/>
              <a:t> de avaliação do perigo para efeitos de elaboração de cartas de risco, ferramenta fundamental no estabelecimento de um planeamento territorial adequado a uma região tectónica e vulcanicamente </a:t>
            </a:r>
            <a:r>
              <a:rPr lang="pt-PT" dirty="0" err="1" smtClean="0"/>
              <a:t>activa</a:t>
            </a:r>
            <a:r>
              <a:rPr lang="pt-PT" dirty="0" smtClean="0"/>
              <a:t>.</a:t>
            </a:r>
          </a:p>
          <a:p>
            <a:pPr algn="ctr"/>
            <a:r>
              <a:rPr lang="pt-PT" sz="2800" dirty="0" smtClean="0"/>
              <a:t> </a:t>
            </a:r>
          </a:p>
          <a:p>
            <a:endParaRPr lang="pt-P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83568" y="476672"/>
            <a:ext cx="3672408" cy="3528392"/>
          </a:xfrm>
          <a:ln>
            <a:solidFill>
              <a:schemeClr val="bg2">
                <a:lumMod val="50000"/>
              </a:schemeClr>
            </a:solidFill>
          </a:ln>
        </p:spPr>
        <p:txBody>
          <a:bodyPr>
            <a:normAutofit fontScale="85000" lnSpcReduction="20000"/>
          </a:bodyPr>
          <a:lstStyle/>
          <a:p>
            <a:pPr marL="114300" indent="0" algn="ctr">
              <a:buNone/>
            </a:pPr>
            <a:endParaRPr lang="pt-PT" sz="2800" dirty="0" smtClean="0">
              <a:solidFill>
                <a:schemeClr val="bg2">
                  <a:lumMod val="50000"/>
                </a:schemeClr>
              </a:solidFill>
            </a:endParaRPr>
          </a:p>
          <a:p>
            <a:pPr marL="114300" indent="0" algn="ctr">
              <a:buNone/>
            </a:pPr>
            <a:r>
              <a:rPr lang="pt-PT" sz="2800" dirty="0" smtClean="0">
                <a:solidFill>
                  <a:schemeClr val="bg2">
                    <a:lumMod val="50000"/>
                  </a:schemeClr>
                </a:solidFill>
              </a:rPr>
              <a:t>Vantagens desta zona</a:t>
            </a:r>
          </a:p>
          <a:p>
            <a:pPr lvl="0" algn="ctr"/>
            <a:endParaRPr lang="pt-PT" sz="2000" dirty="0" smtClean="0"/>
          </a:p>
          <a:p>
            <a:pPr lvl="0" algn="ctr">
              <a:lnSpc>
                <a:spcPct val="150000"/>
              </a:lnSpc>
            </a:pPr>
            <a:r>
              <a:rPr lang="pt-PT" sz="2000" dirty="0" smtClean="0"/>
              <a:t>Energia geotérmica </a:t>
            </a:r>
          </a:p>
          <a:p>
            <a:pPr lvl="0" algn="ctr">
              <a:lnSpc>
                <a:spcPct val="150000"/>
              </a:lnSpc>
            </a:pPr>
            <a:r>
              <a:rPr lang="pt-PT" sz="2000" dirty="0" smtClean="0"/>
              <a:t>Energia das marés</a:t>
            </a:r>
          </a:p>
          <a:p>
            <a:pPr lvl="0" algn="ctr">
              <a:lnSpc>
                <a:spcPct val="150000"/>
              </a:lnSpc>
            </a:pPr>
            <a:r>
              <a:rPr lang="pt-PT" sz="2000" dirty="0" smtClean="0"/>
              <a:t>Energia eólica</a:t>
            </a:r>
          </a:p>
          <a:p>
            <a:pPr lvl="0" algn="ctr">
              <a:lnSpc>
                <a:spcPct val="150000"/>
              </a:lnSpc>
            </a:pPr>
            <a:r>
              <a:rPr lang="pt-PT" sz="2000" dirty="0" smtClean="0"/>
              <a:t>Terras férteis</a:t>
            </a:r>
          </a:p>
          <a:p>
            <a:pPr lvl="0" algn="ctr">
              <a:lnSpc>
                <a:spcPct val="150000"/>
              </a:lnSpc>
            </a:pPr>
            <a:r>
              <a:rPr lang="pt-PT" sz="2000" dirty="0" smtClean="0"/>
              <a:t>Proporciona bonitas paisagens (turismo) </a:t>
            </a:r>
          </a:p>
          <a:p>
            <a:endParaRPr lang="pt-PT" dirty="0"/>
          </a:p>
        </p:txBody>
      </p:sp>
      <p:pic>
        <p:nvPicPr>
          <p:cNvPr id="10" name="Picture 4" descr="http://www.alentejolitoral.pt/PortalRegional/PublishingImages/Ind%C3%BAstria/energiasrenovavei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9041" y="4582270"/>
            <a:ext cx="2016224" cy="2038389"/>
          </a:xfrm>
          <a:prstGeom prst="rect">
            <a:avLst/>
          </a:prstGeom>
          <a:ln w="12700">
            <a:solidFill>
              <a:schemeClr val="accent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://1.bp.blogspot.com/_8Nnc0mE5IKQ/TUI0hd9fXfI/AAAAAAAABSc/pe6Qfz4UeBo/s400/vulcanismo003japa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71" y="4582270"/>
            <a:ext cx="2248043" cy="2027066"/>
          </a:xfrm>
          <a:prstGeom prst="rect">
            <a:avLst/>
          </a:prstGeom>
          <a:ln w="12700">
            <a:solidFill>
              <a:schemeClr val="accent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C:\Users\Joana\Desktop\wqdwqd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5265" y="4593071"/>
            <a:ext cx="2106935" cy="1963785"/>
          </a:xfrm>
          <a:prstGeom prst="rect">
            <a:avLst/>
          </a:prstGeom>
          <a:ln w="12700">
            <a:solidFill>
              <a:schemeClr val="accent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7" descr="http://t3.gstatic.com/images?q=tbn:ANd9GcQQd86vZ_yquyVMqerznCUDnllEJnULenbftKd5DmFI8x_T5Wt8M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4593070"/>
            <a:ext cx="2107480" cy="1963786"/>
          </a:xfrm>
          <a:prstGeom prst="rect">
            <a:avLst/>
          </a:prstGeom>
          <a:ln w="12700">
            <a:solidFill>
              <a:schemeClr val="accent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Espaço Reservado para Rodapé 3"/>
          <p:cNvSpPr txBox="1">
            <a:spLocks/>
          </p:cNvSpPr>
          <p:nvPr/>
        </p:nvSpPr>
        <p:spPr>
          <a:xfrm rot="16200000">
            <a:off x="7478920" y="6373976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r" defTabSz="914400" rtl="0" eaLnBrk="1" latinLnBrk="0" hangingPunct="1">
              <a:defRPr sz="12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Geologia 12ºano</a:t>
            </a:r>
            <a:endParaRPr lang="pt-PT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Espaço Reservado para Conteúdo 2"/>
          <p:cNvSpPr txBox="1">
            <a:spLocks/>
          </p:cNvSpPr>
          <p:nvPr/>
        </p:nvSpPr>
        <p:spPr>
          <a:xfrm>
            <a:off x="4410683" y="476672"/>
            <a:ext cx="3672408" cy="3528392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Font typeface="Arial" pitchFamily="34" charset="0"/>
              <a:buNone/>
            </a:pPr>
            <a:endParaRPr lang="pt-PT" sz="2800" dirty="0" smtClean="0">
              <a:solidFill>
                <a:schemeClr val="bg2">
                  <a:lumMod val="50000"/>
                </a:schemeClr>
              </a:solidFill>
            </a:endParaRPr>
          </a:p>
          <a:p>
            <a:pPr marL="114300" indent="0" algn="ctr">
              <a:buFont typeface="Arial" pitchFamily="34" charset="0"/>
              <a:buNone/>
            </a:pPr>
            <a:r>
              <a:rPr lang="pt-PT" sz="2800" dirty="0" smtClean="0">
                <a:solidFill>
                  <a:schemeClr val="bg2">
                    <a:lumMod val="50000"/>
                  </a:schemeClr>
                </a:solidFill>
              </a:rPr>
              <a:t>Desvantagens desta zona</a:t>
            </a:r>
          </a:p>
          <a:p>
            <a:pPr algn="ctr"/>
            <a:endParaRPr lang="pt-PT" sz="2000" dirty="0" smtClean="0"/>
          </a:p>
          <a:p>
            <a:pPr lvl="0" algn="ctr">
              <a:lnSpc>
                <a:spcPct val="150000"/>
              </a:lnSpc>
            </a:pPr>
            <a:r>
              <a:rPr lang="pt-PT" sz="2400" dirty="0"/>
              <a:t>Zona perigosa</a:t>
            </a:r>
          </a:p>
          <a:p>
            <a:pPr lvl="0" algn="ctr">
              <a:lnSpc>
                <a:spcPct val="150000"/>
              </a:lnSpc>
            </a:pPr>
            <a:r>
              <a:rPr lang="pt-PT" sz="2400" dirty="0"/>
              <a:t>Gastos económicos a nível de prevenção e posteriormente a nível de reabilitação</a:t>
            </a:r>
          </a:p>
          <a:p>
            <a:pPr lvl="0" algn="ctr">
              <a:lnSpc>
                <a:spcPct val="150000"/>
              </a:lnSpc>
            </a:pPr>
            <a:r>
              <a:rPr lang="pt-PT" sz="2400" dirty="0"/>
              <a:t>Perdas materiais e humanas</a:t>
            </a:r>
          </a:p>
          <a:p>
            <a:endParaRPr lang="pt-PT" dirty="0"/>
          </a:p>
        </p:txBody>
      </p:sp>
    </p:spTree>
    <p:extLst>
      <p:ext uri="{BB962C8B-B14F-4D97-AF65-F5344CB8AC3E}">
        <p14:creationId xmlns="" xmlns:p14="http://schemas.microsoft.com/office/powerpoint/2010/main" val="3101636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19286" y="476672"/>
            <a:ext cx="7960394" cy="1143000"/>
          </a:xfrm>
        </p:spPr>
        <p:txBody>
          <a:bodyPr>
            <a:noAutofit/>
          </a:bodyPr>
          <a:lstStyle/>
          <a:p>
            <a:pPr lvl="0"/>
            <a:r>
              <a:rPr lang="pt-PT" sz="5400" b="1" dirty="0" smtClean="0">
                <a:solidFill>
                  <a:schemeClr val="accent1">
                    <a:lumMod val="75000"/>
                  </a:schemeClr>
                </a:solidFill>
                <a:latin typeface="Candara" pitchFamily="34" charset="0"/>
              </a:rPr>
              <a:t>MAQUETE</a:t>
            </a:r>
            <a:r>
              <a:rPr lang="pt-PT" sz="3500" dirty="0">
                <a:solidFill>
                  <a:schemeClr val="accent1">
                    <a:lumMod val="75000"/>
                  </a:schemeClr>
                </a:solidFill>
                <a:latin typeface="Candara" pitchFamily="34" charset="0"/>
              </a:rPr>
              <a:t/>
            </a:r>
            <a:br>
              <a:rPr lang="pt-PT" sz="3500" dirty="0">
                <a:solidFill>
                  <a:schemeClr val="accent1">
                    <a:lumMod val="75000"/>
                  </a:schemeClr>
                </a:solidFill>
                <a:latin typeface="Candara" pitchFamily="34" charset="0"/>
              </a:rPr>
            </a:br>
            <a:endParaRPr lang="pt-PT" sz="3500" dirty="0">
              <a:solidFill>
                <a:schemeClr val="accent1">
                  <a:lumMod val="75000"/>
                </a:schemeClr>
              </a:solidFill>
              <a:latin typeface="Candara" pitchFamily="34" charset="0"/>
            </a:endParaRPr>
          </a:p>
        </p:txBody>
      </p:sp>
      <p:sp>
        <p:nvSpPr>
          <p:cNvPr id="10" name="Espaço Reservado para Rodapé 3"/>
          <p:cNvSpPr txBox="1">
            <a:spLocks/>
          </p:cNvSpPr>
          <p:nvPr/>
        </p:nvSpPr>
        <p:spPr>
          <a:xfrm rot="16200000">
            <a:off x="7478920" y="6373976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r" defTabSz="914400" rtl="0" eaLnBrk="1" latinLnBrk="0" hangingPunct="1">
              <a:defRPr sz="12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Geologia 12ºano</a:t>
            </a:r>
            <a:endParaRPr lang="pt-PT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" name="Picture 2" descr="C:\Users\Joana\Desktop\cc-1249-r_0001_t24-C-R015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484784"/>
            <a:ext cx="6588224" cy="4941168"/>
          </a:xfrm>
          <a:prstGeom prst="rect">
            <a:avLst/>
          </a:prstGeom>
          <a:noFill/>
          <a:ln w="19050">
            <a:solidFill>
              <a:schemeClr val="accent1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101636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tiguidade">
  <a:themeElements>
    <a:clrScheme name="Personalizada 14">
      <a:dk1>
        <a:sysClr val="windowText" lastClr="000000"/>
      </a:dk1>
      <a:lt1>
        <a:sysClr val="window" lastClr="FFFFFF"/>
      </a:lt1>
      <a:dk2>
        <a:srgbClr val="00FFCC"/>
      </a:dk2>
      <a:lt2>
        <a:srgbClr val="DEF5FA"/>
      </a:lt2>
      <a:accent1>
        <a:srgbClr val="00FFCC"/>
      </a:accent1>
      <a:accent2>
        <a:srgbClr val="00FFCC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ontiguidade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278</TotalTime>
  <Words>281</Words>
  <Application>Microsoft Office PowerPoint</Application>
  <PresentationFormat>Apresentação no Ecrã (4:3)</PresentationFormat>
  <Paragraphs>72</Paragraphs>
  <Slides>11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dos diapositivos</vt:lpstr>
      </vt:variant>
      <vt:variant>
        <vt:i4>11</vt:i4>
      </vt:variant>
    </vt:vector>
  </HeadingPairs>
  <TitlesOfParts>
    <vt:vector size="12" baseType="lpstr">
      <vt:lpstr>Contiguidade</vt:lpstr>
      <vt:lpstr>Guião da Maquete</vt:lpstr>
      <vt:lpstr>Açores – Ilha Terceira</vt:lpstr>
      <vt:lpstr>Porquê a escolha dos Açores, nomeadamente a ilha da Terceira?  </vt:lpstr>
      <vt:lpstr>Contextualização (Nível Temático) </vt:lpstr>
      <vt:lpstr>A geomorfologia da ilha faz com que ela apresente paisagens muito variadas e de grande beleza, que se repartem entre planícies como a da Achada, e serras como a de Santa Bárbara. Destacam-se ainda alguns acidentes naturais como a Caldeira Guilherme Moniz, uma das maiores da ilha, a chamada Lagoa das Patas ou da Falca, que junto com "Os Viveiros" formam um conjunto harmonioso, e a Chã das Lagoinhas, na reserva geológica do Algar do Carvão. Destaca-se ainda o Complexo desmantelado da Serra do Cume, na zona Este, de cujo topo se descortinam Praia da Vitória e as Lajes.   A zona ocidental da ilha está coberta por vegetação exuberante onde pontificam as criptomérias. Na costa norte, pode-se observar a ponta dos "mistérios" e a zona balnear dos Biscoitos, com vestígios de erupções vulcânicas. No interior é de assinalar o Algar do Carvão e as Furnas do Enxofre. A sua população é de 55 833 habitantes (censo de 2001). Grande parte da população tem o seu rendimento da pecuária e dos serviços. </vt:lpstr>
      <vt:lpstr>Diapositivo 6</vt:lpstr>
      <vt:lpstr>Diapositivo 7</vt:lpstr>
      <vt:lpstr>Diapositivo 8</vt:lpstr>
      <vt:lpstr>MAQUETE </vt:lpstr>
      <vt:lpstr>Materiais a utilizar</vt:lpstr>
      <vt:lpstr>Bibliografia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Cartografia</dc:title>
  <dc:creator>Joana</dc:creator>
  <cp:lastModifiedBy>Liliana</cp:lastModifiedBy>
  <cp:revision>20</cp:revision>
  <dcterms:created xsi:type="dcterms:W3CDTF">2012-02-16T13:50:20Z</dcterms:created>
  <dcterms:modified xsi:type="dcterms:W3CDTF">2012-03-21T22:40:16Z</dcterms:modified>
</cp:coreProperties>
</file>