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5" r:id="rId8"/>
    <p:sldId id="264" r:id="rId9"/>
    <p:sldId id="266" r:id="rId10"/>
    <p:sldId id="263" r:id="rId11"/>
    <p:sldId id="267" r:id="rId12"/>
    <p:sldId id="268" r:id="rId13"/>
    <p:sldId id="260" r:id="rId14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3300"/>
    <a:srgbClr val="CCFF99"/>
    <a:srgbClr val="CC6600"/>
    <a:srgbClr val="FFCC66"/>
    <a:srgbClr val="CC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>
      <p:cViewPr varScale="1">
        <p:scale>
          <a:sx n="102" d="100"/>
          <a:sy n="102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B641C295-3C9D-432F-9897-AAE729664528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6E10B7D-2815-4C85-A64F-48F5B3BE7FF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DC9C7-427B-4924-8B3E-C9D5DDF45E22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C494A-7D7E-402A-9532-9F03E34E1E0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E478C-1730-4D53-AEB2-F76F23E8F983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7E4BE-E844-4406-B6DF-73341D11D4A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5B362-CA3F-404C-BCC8-5402037613DB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5F5E3-8940-412F-86FF-5517FA6706E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9BD1E-F42E-4E63-826B-AD70B151B26A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30519-D292-4EDA-9050-6E044FA1F78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B8632-F6BD-401F-AC77-775ED815A368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8F779-C46E-4C7D-95D7-1BA22E04542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CBDD7-C2BA-47B3-9FE2-CC9EA44B5F03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9D0B-8C70-4926-B04C-E11D6FA129A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665EA-7C87-46C1-BB05-9EFED9F5B0F2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0C4C4-0D18-44EC-90C5-C8148151BA5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405EF-F876-485E-A0F8-1DB6FB251F15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6C612-8881-4CE3-8D1D-AA449A110E0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3284B-9D22-48F2-ADC2-572F0A0B5120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6A397-CCA1-4B08-81FF-833F74A1C40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FD4B7-FDF3-4E10-AD12-1A3B81C30B3B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C7364-12D6-4C9D-ACCD-32DE8AE910B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  <a:endParaRPr lang="en-US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EE82E4-00F1-4496-B798-DC7BAA91F502}" type="datetimeFigureOut">
              <a:rPr lang="pt-PT"/>
              <a:pPr>
                <a:defRPr/>
              </a:pPr>
              <a:t>03-02-2012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D03F82-F298-4D80-A921-8F9183AA8A2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21" r:id="rId8"/>
    <p:sldLayoutId id="2147483722" r:id="rId9"/>
    <p:sldLayoutId id="2147483713" r:id="rId10"/>
    <p:sldLayoutId id="2147483712" r:id="rId11"/>
  </p:sldLayoutIdLst>
  <p:transition>
    <p:blinds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Extin%C3%A7%C3%A3o_em_massa" TargetMode="External"/><Relationship Id="rId2" Type="http://schemas.openxmlformats.org/officeDocument/2006/relationships/hyperlink" Target="http://www.slideshare.net/catir/histria-da-terra-e-da-vi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Escala_de_tempo_geol%C3%B3gico" TargetMode="External"/><Relationship Id="rId5" Type="http://schemas.openxmlformats.org/officeDocument/2006/relationships/hyperlink" Target="http://www2.igc.usp.br/replicas/colecoes/images/r_braquiopode2.jpg" TargetMode="External"/><Relationship Id="rId4" Type="http://schemas.openxmlformats.org/officeDocument/2006/relationships/hyperlink" Target="http://www2.fc.unesp.br/lapalma/bio%20aula%2009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11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4997450" cy="849313"/>
          </a:xfrm>
        </p:spPr>
        <p:txBody>
          <a:bodyPr/>
          <a:lstStyle/>
          <a:p>
            <a:pPr eaLnBrk="1" hangingPunct="1"/>
            <a:r>
              <a:rPr lang="pt-PT" sz="3500" smtClean="0"/>
              <a:t>Extinções em massa</a:t>
            </a:r>
          </a:p>
        </p:txBody>
      </p:sp>
      <p:sp>
        <p:nvSpPr>
          <p:cNvPr id="13314" name="CaixaDeTexto 3"/>
          <p:cNvSpPr txBox="1">
            <a:spLocks noChangeArrowheads="1"/>
          </p:cNvSpPr>
          <p:nvPr/>
        </p:nvSpPr>
        <p:spPr bwMode="auto">
          <a:xfrm>
            <a:off x="4859338" y="1844675"/>
            <a:ext cx="3168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 Liliana Santos nº16 12ºB</a:t>
            </a: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4859338" y="1484313"/>
            <a:ext cx="3168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Joana Garcia nº13 12ºB</a:t>
            </a:r>
          </a:p>
        </p:txBody>
      </p:sp>
      <p:pic>
        <p:nvPicPr>
          <p:cNvPr id="13316" name="Picture 4" descr="F:\Escola\Geologia\Extinções em massa\imagens\asteroid-hits-earth-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2708275"/>
            <a:ext cx="329723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CaixaDeTexto 3"/>
          <p:cNvSpPr txBox="1">
            <a:spLocks noChangeArrowheads="1"/>
          </p:cNvSpPr>
          <p:nvPr/>
        </p:nvSpPr>
        <p:spPr bwMode="auto">
          <a:xfrm>
            <a:off x="0" y="5934075"/>
            <a:ext cx="4140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PT">
              <a:solidFill>
                <a:schemeClr val="bg1"/>
              </a:solidFill>
              <a:latin typeface="Century Gothic" pitchFamily="34" charset="0"/>
            </a:endParaRPr>
          </a:p>
          <a:p>
            <a:endParaRPr lang="pt-PT">
              <a:solidFill>
                <a:schemeClr val="bg1"/>
              </a:solidFill>
              <a:latin typeface="Century Gothic" pitchFamily="34" charset="0"/>
            </a:endParaRPr>
          </a:p>
          <a:p>
            <a:r>
              <a:rPr lang="pt-PT" b="1">
                <a:solidFill>
                  <a:schemeClr val="bg1"/>
                </a:solidFill>
                <a:latin typeface="Century Gothic" pitchFamily="34" charset="0"/>
              </a:rPr>
              <a:t>Professora Elvira Monteiro</a:t>
            </a:r>
          </a:p>
        </p:txBody>
      </p:sp>
      <p:sp>
        <p:nvSpPr>
          <p:cNvPr id="13318" name="Rectângulo 9"/>
          <p:cNvSpPr>
            <a:spLocks noChangeArrowheads="1"/>
          </p:cNvSpPr>
          <p:nvPr/>
        </p:nvSpPr>
        <p:spPr bwMode="auto">
          <a:xfrm>
            <a:off x="0" y="6092825"/>
            <a:ext cx="3525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b="1">
                <a:solidFill>
                  <a:schemeClr val="bg1"/>
                </a:solidFill>
                <a:latin typeface="Century Gothic" pitchFamily="34" charset="0"/>
              </a:rPr>
              <a:t>Para a disciplina de Geologia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  <p:bldP spid="13314" grpId="0"/>
      <p:bldP spid="13315" grpId="0"/>
      <p:bldP spid="133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7024687" cy="855663"/>
          </a:xfrm>
        </p:spPr>
        <p:txBody>
          <a:bodyPr/>
          <a:lstStyle/>
          <a:p>
            <a:pPr eaLnBrk="1" hangingPunct="1"/>
            <a:r>
              <a:rPr lang="pt-PT" smtClean="0"/>
              <a:t>Final do Mesozóico</a:t>
            </a:r>
          </a:p>
        </p:txBody>
      </p:sp>
      <p:sp>
        <p:nvSpPr>
          <p:cNvPr id="22530" name="Marcador de Posição de Conteúdo 2"/>
          <p:cNvSpPr>
            <a:spLocks noGrp="1"/>
          </p:cNvSpPr>
          <p:nvPr>
            <p:ph idx="1"/>
          </p:nvPr>
        </p:nvSpPr>
        <p:spPr>
          <a:xfrm>
            <a:off x="3635375" y="1700213"/>
            <a:ext cx="4473575" cy="2736850"/>
          </a:xfrm>
        </p:spPr>
        <p:txBody>
          <a:bodyPr/>
          <a:lstStyle/>
          <a:p>
            <a:pPr eaLnBrk="1" hangingPunct="1"/>
            <a:r>
              <a:rPr lang="pt-PT" sz="2000" smtClean="0"/>
              <a:t>Uma das mais espectaculares crises biológicas ocorreu no final do Mesozóico (Cretácico) onde ocorreu uma extinção de cerca de 70% das formas de vida existentes nessa altura na Terra, incluindo o desaparecimento definitivo dos dinossauros. Esta crise ao nível da biosfera carece ainda de explicação gerando uma grande controvérsia na comunidade cientifica.</a:t>
            </a:r>
          </a:p>
        </p:txBody>
      </p:sp>
      <p:pic>
        <p:nvPicPr>
          <p:cNvPr id="20483" name="Picture 3" descr="F:\Escola\Geologia\Extinções em massa\imagens\tumblr_ly42juuQRs1r5hdg4o1_4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133600"/>
            <a:ext cx="2592387" cy="3167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aixaDeTexto 5">
            <a:hlinkClick r:id="rId3" action="ppaction://hlinksldjump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sp>
        <p:nvSpPr>
          <p:cNvPr id="22534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187450" y="5516563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Fig8- Ilustração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22530" grpId="0"/>
      <p:bldP spid="225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Posição de Conteúdo 2"/>
          <p:cNvSpPr>
            <a:spLocks noGrp="1"/>
          </p:cNvSpPr>
          <p:nvPr>
            <p:ph idx="1"/>
          </p:nvPr>
        </p:nvSpPr>
        <p:spPr>
          <a:xfrm>
            <a:off x="2627313" y="1773238"/>
            <a:ext cx="4105275" cy="5032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t-PT" smtClean="0"/>
              <a:t>Ocorre separação entre:</a:t>
            </a:r>
          </a:p>
        </p:txBody>
      </p:sp>
      <p:sp>
        <p:nvSpPr>
          <p:cNvPr id="23554" name="Título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7024687" cy="855663"/>
          </a:xfrm>
        </p:spPr>
        <p:txBody>
          <a:bodyPr/>
          <a:lstStyle/>
          <a:p>
            <a:pPr eaLnBrk="1" hangingPunct="1"/>
            <a:r>
              <a:rPr lang="pt-PT" smtClean="0"/>
              <a:t>Cenozóico - Mioceno</a:t>
            </a:r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cxnSp>
        <p:nvCxnSpPr>
          <p:cNvPr id="9" name="Conexão recta unidireccional 8"/>
          <p:cNvCxnSpPr>
            <a:stCxn id="23553" idx="2"/>
          </p:cNvCxnSpPr>
          <p:nvPr/>
        </p:nvCxnSpPr>
        <p:spPr>
          <a:xfrm flipH="1">
            <a:off x="3132138" y="2276475"/>
            <a:ext cx="1547812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xão recta unidireccional 10"/>
          <p:cNvCxnSpPr>
            <a:stCxn id="3" idx="2"/>
          </p:cNvCxnSpPr>
          <p:nvPr/>
        </p:nvCxnSpPr>
        <p:spPr>
          <a:xfrm>
            <a:off x="4643438" y="2276475"/>
            <a:ext cx="1260475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8" name="CaixaDeTexto 13"/>
          <p:cNvSpPr txBox="1">
            <a:spLocks noChangeArrowheads="1"/>
          </p:cNvSpPr>
          <p:nvPr/>
        </p:nvSpPr>
        <p:spPr bwMode="auto">
          <a:xfrm>
            <a:off x="971550" y="2924175"/>
            <a:ext cx="2592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/>
              <a:t>Linha dos Hominideos</a:t>
            </a:r>
          </a:p>
        </p:txBody>
      </p:sp>
      <p:sp>
        <p:nvSpPr>
          <p:cNvPr id="23559" name="CaixaDeTexto 14"/>
          <p:cNvSpPr txBox="1">
            <a:spLocks noChangeArrowheads="1"/>
          </p:cNvSpPr>
          <p:nvPr/>
        </p:nvSpPr>
        <p:spPr bwMode="auto">
          <a:xfrm>
            <a:off x="5364163" y="2852738"/>
            <a:ext cx="32400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/>
              <a:t>Linha Evolutiva dos grandes macacos africanos</a:t>
            </a:r>
          </a:p>
        </p:txBody>
      </p:sp>
      <p:pic>
        <p:nvPicPr>
          <p:cNvPr id="2" name="Picture 2" descr="http://4.bp.blogspot.com/_lzj0U8ZqFRc/SdohUilp_nI/AAAAAAAABGk/IEZnnQxiqXE/s320/article-1133515-0343AAED000005DC-596_468x60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3644900"/>
            <a:ext cx="1511300" cy="1968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6" name="Picture 4" descr="http://creationsciencenews.files.wordpress.com/2010/08/neandertal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3644900"/>
            <a:ext cx="2184400" cy="1933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563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331913" y="573405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Fig9- </a:t>
            </a:r>
            <a:r>
              <a:rPr lang="pt-PT" sz="1400" i="1"/>
              <a:t>Homo sapiens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5940425" y="5805488"/>
            <a:ext cx="20875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Fig10- Macaco Africano</a:t>
            </a:r>
            <a:endParaRPr lang="pt-PT" sz="1400" i="1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/>
      <p:bldP spid="23554" grpId="0"/>
      <p:bldP spid="23558" grpId="0"/>
      <p:bldP spid="23559" grpId="0"/>
      <p:bldP spid="23564" grpId="0"/>
      <p:bldP spid="235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Marcador de Posição de Conteúdo 2"/>
          <p:cNvSpPr>
            <a:spLocks noGrp="1"/>
          </p:cNvSpPr>
          <p:nvPr>
            <p:ph idx="1"/>
          </p:nvPr>
        </p:nvSpPr>
        <p:spPr>
          <a:xfrm>
            <a:off x="1187450" y="1628775"/>
            <a:ext cx="7056438" cy="1512888"/>
          </a:xfrm>
        </p:spPr>
        <p:txBody>
          <a:bodyPr/>
          <a:lstStyle/>
          <a:p>
            <a:pPr eaLnBrk="1" hangingPunct="1"/>
            <a:r>
              <a:rPr lang="pt-PT" sz="2000" smtClean="0"/>
              <a:t>À cerca de 4 ou 5 milhões de anos surge uma surpreendente diversidade de hominideos denominados </a:t>
            </a:r>
            <a:r>
              <a:rPr lang="pt-PT" sz="2000" b="1" i="1" smtClean="0"/>
              <a:t>Australopithecus, </a:t>
            </a:r>
            <a:r>
              <a:rPr lang="pt-PT" sz="2000" smtClean="0"/>
              <a:t>um longo percurso evolutivo terão conduziu ao aparecimento do Homem moderno (Homo sapiens sapiens).</a:t>
            </a:r>
            <a:endParaRPr lang="pt-PT" sz="2000" b="1" i="1" smtClean="0"/>
          </a:p>
        </p:txBody>
      </p:sp>
      <p:sp>
        <p:nvSpPr>
          <p:cNvPr id="4" name="CaixaDeTexto 3">
            <a:hlinkClick r:id="rId2" action="ppaction://hlinksldjump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sp>
        <p:nvSpPr>
          <p:cNvPr id="24579" name="Título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7024687" cy="855663"/>
          </a:xfrm>
        </p:spPr>
        <p:txBody>
          <a:bodyPr/>
          <a:lstStyle/>
          <a:p>
            <a:pPr eaLnBrk="1" hangingPunct="1"/>
            <a:r>
              <a:rPr lang="pt-PT" smtClean="0"/>
              <a:t>Cenozóico - Plioceno</a:t>
            </a:r>
          </a:p>
        </p:txBody>
      </p:sp>
      <p:pic>
        <p:nvPicPr>
          <p:cNvPr id="24580" name="Picture 2" descr="http://primatas.no.sapo.pt/evoluca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413" y="3429000"/>
            <a:ext cx="424815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348038" y="5949950"/>
            <a:ext cx="2160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Fig11- Linha Evolutiva</a:t>
            </a:r>
            <a:endParaRPr lang="pt-PT" sz="1400" i="1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7" grpId="0"/>
      <p:bldP spid="24579" grpId="0"/>
      <p:bldP spid="245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ítulo 1"/>
          <p:cNvSpPr>
            <a:spLocks noGrp="1"/>
          </p:cNvSpPr>
          <p:nvPr>
            <p:ph type="title"/>
          </p:nvPr>
        </p:nvSpPr>
        <p:spPr>
          <a:xfrm>
            <a:off x="1187450" y="836613"/>
            <a:ext cx="3313113" cy="684212"/>
          </a:xfrm>
        </p:spPr>
        <p:txBody>
          <a:bodyPr/>
          <a:lstStyle/>
          <a:p>
            <a:pPr eaLnBrk="1" hangingPunct="1"/>
            <a:r>
              <a:rPr lang="pt-PT" smtClean="0"/>
              <a:t>Bibliografia</a:t>
            </a:r>
          </a:p>
        </p:txBody>
      </p:sp>
      <p:sp>
        <p:nvSpPr>
          <p:cNvPr id="25602" name="Marcador de Posição de Conteúdo 2"/>
          <p:cNvSpPr>
            <a:spLocks noGrp="1"/>
          </p:cNvSpPr>
          <p:nvPr>
            <p:ph idx="1"/>
          </p:nvPr>
        </p:nvSpPr>
        <p:spPr>
          <a:xfrm>
            <a:off x="1042988" y="1916113"/>
            <a:ext cx="6777037" cy="4033167"/>
          </a:xfrm>
        </p:spPr>
        <p:txBody>
          <a:bodyPr/>
          <a:lstStyle/>
          <a:p>
            <a:pPr eaLnBrk="1" hangingPunct="1"/>
            <a:r>
              <a:rPr lang="pt-PT" sz="2000" dirty="0" smtClean="0">
                <a:hlinkClick r:id="rId2"/>
              </a:rPr>
              <a:t>http://www.slideshare.net/catir/histria-da-terra-e-da-vida</a:t>
            </a:r>
            <a:endParaRPr lang="pt-PT" sz="2000" dirty="0" smtClean="0"/>
          </a:p>
          <a:p>
            <a:pPr eaLnBrk="1" hangingPunct="1"/>
            <a:r>
              <a:rPr lang="pt-PT" sz="2000" dirty="0" smtClean="0">
                <a:hlinkClick r:id="rId3"/>
              </a:rPr>
              <a:t>http://pt.wikipedia.org/wiki/Extin%C3%A7%C3%A3o_em_massa</a:t>
            </a:r>
            <a:endParaRPr lang="pt-PT" sz="2000" dirty="0" smtClean="0"/>
          </a:p>
          <a:p>
            <a:pPr eaLnBrk="1" hangingPunct="1"/>
            <a:r>
              <a:rPr lang="pt-PT" sz="2000" dirty="0" smtClean="0">
                <a:hlinkClick r:id="rId4"/>
              </a:rPr>
              <a:t>http://www2.fc.unesp.br/</a:t>
            </a:r>
            <a:r>
              <a:rPr lang="pt-PT" sz="2000" dirty="0" err="1" smtClean="0">
                <a:hlinkClick r:id="rId4"/>
              </a:rPr>
              <a:t>lapalma</a:t>
            </a:r>
            <a:r>
              <a:rPr lang="pt-PT" sz="2000" dirty="0" smtClean="0">
                <a:hlinkClick r:id="rId4"/>
              </a:rPr>
              <a:t>/bio%20aula%2009.pdf</a:t>
            </a:r>
            <a:endParaRPr lang="pt-PT" sz="2000" dirty="0" smtClean="0"/>
          </a:p>
          <a:p>
            <a:pPr eaLnBrk="1" hangingPunct="1"/>
            <a:r>
              <a:rPr lang="pt-PT" sz="2000" dirty="0" smtClean="0">
                <a:hlinkClick r:id="rId5"/>
              </a:rPr>
              <a:t>http://www2.igc.usp.br/replicas/</a:t>
            </a:r>
            <a:r>
              <a:rPr lang="pt-PT" sz="2000" dirty="0" err="1" smtClean="0">
                <a:hlinkClick r:id="rId5"/>
              </a:rPr>
              <a:t>colecoes</a:t>
            </a:r>
            <a:r>
              <a:rPr lang="pt-PT" sz="2000" dirty="0" smtClean="0">
                <a:hlinkClick r:id="rId5"/>
              </a:rPr>
              <a:t>/</a:t>
            </a:r>
            <a:r>
              <a:rPr lang="pt-PT" sz="2000" dirty="0" err="1" smtClean="0">
                <a:hlinkClick r:id="rId5"/>
              </a:rPr>
              <a:t>images</a:t>
            </a:r>
            <a:r>
              <a:rPr lang="pt-PT" sz="2000" dirty="0" smtClean="0">
                <a:hlinkClick r:id="rId5"/>
              </a:rPr>
              <a:t>/r_braquiopode2.jpg</a:t>
            </a:r>
            <a:endParaRPr lang="pt-PT" sz="2000" dirty="0" smtClean="0"/>
          </a:p>
          <a:p>
            <a:pPr eaLnBrk="1" hangingPunct="1"/>
            <a:r>
              <a:rPr lang="pt-PT" sz="2000" dirty="0" smtClean="0">
                <a:hlinkClick r:id="rId6"/>
              </a:rPr>
              <a:t>http://</a:t>
            </a:r>
            <a:r>
              <a:rPr lang="pt-PT" sz="2000" dirty="0" smtClean="0">
                <a:hlinkClick r:id="rId6"/>
              </a:rPr>
              <a:t>pt.wikipedia.org/wiki/Escala_de_tempo_geol%C3%B3gico</a:t>
            </a:r>
            <a:endParaRPr lang="pt-PT" sz="2000" dirty="0" smtClean="0"/>
          </a:p>
          <a:p>
            <a:pPr eaLnBrk="1" hangingPunct="1"/>
            <a:r>
              <a:rPr lang="pt-PT" sz="2000" dirty="0" smtClean="0"/>
              <a:t>http://www.youtube.com/watch?v=e0SuBWQu7G8</a:t>
            </a:r>
            <a:endParaRPr lang="pt-PT" sz="2000" dirty="0" smtClean="0"/>
          </a:p>
          <a:p>
            <a:pPr eaLnBrk="1" hangingPunct="1"/>
            <a:endParaRPr lang="pt-PT" sz="2000" dirty="0" smtClean="0"/>
          </a:p>
          <a:p>
            <a:pPr eaLnBrk="1" hangingPunct="1"/>
            <a:endParaRPr lang="pt-PT" sz="2000" dirty="0" smtClean="0"/>
          </a:p>
        </p:txBody>
      </p:sp>
      <p:sp>
        <p:nvSpPr>
          <p:cNvPr id="25603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/>
      <p:bldP spid="256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1547813" y="2205038"/>
            <a:ext cx="6119812" cy="17541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PT" dirty="0"/>
              <a:t>A definição de uma extinção em massa varia de autor para autor podendo assumir a definição de um fenómeno que afecta grande variedade de taxones em vastas ares geográficas num tempo geológico relativamente curto</a:t>
            </a:r>
          </a:p>
          <a:p>
            <a:pPr>
              <a:defRPr/>
            </a:pPr>
            <a:endParaRPr lang="pt-PT" dirty="0"/>
          </a:p>
        </p:txBody>
      </p:sp>
      <p:sp>
        <p:nvSpPr>
          <p:cNvPr id="14338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1763713" y="1196975"/>
            <a:ext cx="5511800" cy="5413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 que é uma extinção em massa?</a:t>
            </a:r>
            <a:endParaRPr lang="pt-PT" sz="2800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476375" y="5013325"/>
            <a:ext cx="2447925" cy="9080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PT" dirty="0"/>
              <a:t>Extinção Catastróficas</a:t>
            </a:r>
          </a:p>
        </p:txBody>
      </p:sp>
      <p:sp>
        <p:nvSpPr>
          <p:cNvPr id="15" name="Oval 14"/>
          <p:cNvSpPr/>
          <p:nvPr/>
        </p:nvSpPr>
        <p:spPr>
          <a:xfrm>
            <a:off x="4932363" y="5013325"/>
            <a:ext cx="2447925" cy="9080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pt-PT" dirty="0"/>
              <a:t>Extinção por       etapas</a:t>
            </a:r>
          </a:p>
        </p:txBody>
      </p:sp>
      <p:sp>
        <p:nvSpPr>
          <p:cNvPr id="16" name="Seta para baixo 15"/>
          <p:cNvSpPr/>
          <p:nvPr/>
        </p:nvSpPr>
        <p:spPr>
          <a:xfrm>
            <a:off x="2555875" y="4221163"/>
            <a:ext cx="287338" cy="5762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7" name="Seta para baixo 16"/>
          <p:cNvSpPr/>
          <p:nvPr/>
        </p:nvSpPr>
        <p:spPr>
          <a:xfrm>
            <a:off x="5940425" y="4292600"/>
            <a:ext cx="287338" cy="57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4344" name="CaixaDeTexto 17"/>
          <p:cNvSpPr txBox="1">
            <a:spLocks noChangeArrowheads="1"/>
          </p:cNvSpPr>
          <p:nvPr/>
        </p:nvSpPr>
        <p:spPr bwMode="auto">
          <a:xfrm>
            <a:off x="4356100" y="5300663"/>
            <a:ext cx="360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b="1"/>
              <a:t>≠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5" grpId="0" animBg="1"/>
      <p:bldP spid="16" grpId="0" animBg="1"/>
      <p:bldP spid="17" grpId="0" animBg="1"/>
      <p:bldP spid="143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aixaDeTexto 3"/>
          <p:cNvSpPr txBox="1">
            <a:spLocks noChangeArrowheads="1"/>
          </p:cNvSpPr>
          <p:nvPr/>
        </p:nvSpPr>
        <p:spPr bwMode="auto">
          <a:xfrm>
            <a:off x="5003800" y="182563"/>
            <a:ext cx="27844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latin typeface="Century Gothic" pitchFamily="34" charset="0"/>
              </a:rPr>
              <a:t>Margens Continentais</a:t>
            </a:r>
          </a:p>
        </p:txBody>
      </p:sp>
      <p:pic>
        <p:nvPicPr>
          <p:cNvPr id="15362" name="Picture 2" descr="F:\Escola\Geologia\Extinções em massa\animações\anigrndinosaur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3789363"/>
            <a:ext cx="1376362" cy="152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763713" y="1125538"/>
            <a:ext cx="5511800" cy="53975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Causas de extinções em massa</a:t>
            </a:r>
            <a:endParaRPr lang="pt-PT" sz="2800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8" name="Conexão recta 7"/>
          <p:cNvCxnSpPr/>
          <p:nvPr/>
        </p:nvCxnSpPr>
        <p:spPr>
          <a:xfrm flipV="1">
            <a:off x="3132138" y="1773238"/>
            <a:ext cx="360362" cy="50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cta 15"/>
          <p:cNvCxnSpPr/>
          <p:nvPr/>
        </p:nvCxnSpPr>
        <p:spPr>
          <a:xfrm flipH="1" flipV="1">
            <a:off x="5508625" y="1773238"/>
            <a:ext cx="287338" cy="50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1331913" y="2420938"/>
            <a:ext cx="2376487" cy="36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pt-PT" dirty="0"/>
              <a:t>Origem extraterrestre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5435600" y="2420938"/>
            <a:ext cx="2232025" cy="369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pt-PT" dirty="0"/>
              <a:t>  Origem terrestre</a:t>
            </a:r>
          </a:p>
        </p:txBody>
      </p:sp>
      <p:sp>
        <p:nvSpPr>
          <p:cNvPr id="15368" name="CaixaDeTexto 21"/>
          <p:cNvSpPr txBox="1">
            <a:spLocks noChangeArrowheads="1"/>
          </p:cNvSpPr>
          <p:nvPr/>
        </p:nvSpPr>
        <p:spPr bwMode="auto">
          <a:xfrm>
            <a:off x="1258888" y="3141663"/>
            <a:ext cx="25209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à"/>
            </a:pPr>
            <a:r>
              <a:rPr lang="pt-PT">
                <a:sym typeface="Wingdings" pitchFamily="2" charset="2"/>
              </a:rPr>
              <a:t>Radiação cósmica</a:t>
            </a:r>
          </a:p>
          <a:p>
            <a:endParaRPr lang="pt-PT">
              <a:sym typeface="Wingdings" pitchFamily="2" charset="2"/>
            </a:endParaRPr>
          </a:p>
        </p:txBody>
      </p:sp>
      <p:sp>
        <p:nvSpPr>
          <p:cNvPr id="15369" name="CaixaDeTexto 22"/>
          <p:cNvSpPr txBox="1">
            <a:spLocks noChangeArrowheads="1"/>
          </p:cNvSpPr>
          <p:nvPr/>
        </p:nvSpPr>
        <p:spPr bwMode="auto">
          <a:xfrm>
            <a:off x="5364163" y="3141663"/>
            <a:ext cx="25209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ym typeface="Wingdings" pitchFamily="2" charset="2"/>
              </a:rPr>
              <a:t> Intensa actividade vulcânica</a:t>
            </a:r>
            <a:endParaRPr lang="pt-PT"/>
          </a:p>
        </p:txBody>
      </p:sp>
      <p:pic>
        <p:nvPicPr>
          <p:cNvPr id="3074" name="Picture 2" descr="F:\Escola\Geologia\Extinções em massa\imagens\meteoro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005064"/>
            <a:ext cx="1887783" cy="13956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6" name="Picture 4" descr="http://www.brasilescola.com/upload/conteudo/images/a-fantastica-visao-uma-erupcao-vulcanica-13189682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49528" y="4024114"/>
            <a:ext cx="1944216" cy="14009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692275" y="5661025"/>
            <a:ext cx="13684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Fig1- Impacto Meteorítico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5867400" y="5661025"/>
            <a:ext cx="13684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Fig2- Erupção Vulcânica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1" grpId="0" animBg="1"/>
      <p:bldP spid="15368" grpId="0"/>
      <p:bldP spid="15369" grpId="0"/>
      <p:bldP spid="15373" grpId="0"/>
      <p:bldP spid="153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63938" y="1412875"/>
            <a:ext cx="4937125" cy="54133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sz="2800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Escala do Tempo Geológico</a:t>
            </a:r>
            <a:endParaRPr lang="pt-PT" sz="2800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386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pic>
        <p:nvPicPr>
          <p:cNvPr id="16387" name="Picture 5" descr="http://4.bp.blogspot.com/_5V7UFqXvXbo/TMd8rvrYWVI/AAAAAAAAAAg/POuzhu5FMWQ/s1600/temp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549275"/>
            <a:ext cx="2881312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ângulo 11"/>
          <p:cNvSpPr>
            <a:spLocks noChangeArrowheads="1"/>
          </p:cNvSpPr>
          <p:nvPr/>
        </p:nvSpPr>
        <p:spPr bwMode="auto">
          <a:xfrm>
            <a:off x="3779838" y="2420938"/>
            <a:ext cx="457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b="1"/>
              <a:t>Escala de tempo geológico</a:t>
            </a:r>
            <a:r>
              <a:rPr lang="pt-PT"/>
              <a:t> representa a linha do tempo desde o presente até a formação da Terra, dividida em éons, eras, períodos e épocas, que se baseiam nos grandes eventos geológicos da história do planeta.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563938" y="5661025"/>
            <a:ext cx="2879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Fig3- Tabela cronostratigráfica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388" grpId="0"/>
      <p:bldP spid="163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1628800"/>
            <a:ext cx="7776864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pt-PT" dirty="0"/>
          </a:p>
        </p:txBody>
      </p:sp>
      <p:sp>
        <p:nvSpPr>
          <p:cNvPr id="17410" name="CaixaDeTexto 4"/>
          <p:cNvSpPr txBox="1">
            <a:spLocks noChangeArrowheads="1"/>
          </p:cNvSpPr>
          <p:nvPr/>
        </p:nvSpPr>
        <p:spPr bwMode="auto">
          <a:xfrm>
            <a:off x="395288" y="1268413"/>
            <a:ext cx="10080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/>
              <a:t>-4600 ma</a:t>
            </a:r>
          </a:p>
        </p:txBody>
      </p:sp>
      <p:cxnSp>
        <p:nvCxnSpPr>
          <p:cNvPr id="7" name="Conexão recta 6"/>
          <p:cNvCxnSpPr>
            <a:stCxn id="4" idx="1"/>
          </p:cNvCxnSpPr>
          <p:nvPr/>
        </p:nvCxnSpPr>
        <p:spPr>
          <a:xfrm flipV="1">
            <a:off x="611188" y="1557338"/>
            <a:ext cx="0" cy="255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xão recta 7"/>
          <p:cNvCxnSpPr/>
          <p:nvPr/>
        </p:nvCxnSpPr>
        <p:spPr>
          <a:xfrm flipV="1">
            <a:off x="1908175" y="1628775"/>
            <a:ext cx="0" cy="360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13" name="Rectângulo 10"/>
          <p:cNvSpPr>
            <a:spLocks noChangeArrowheads="1"/>
          </p:cNvSpPr>
          <p:nvPr/>
        </p:nvSpPr>
        <p:spPr bwMode="auto">
          <a:xfrm>
            <a:off x="1476375" y="1268413"/>
            <a:ext cx="8318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200"/>
              <a:t>-4000 ma</a:t>
            </a:r>
          </a:p>
        </p:txBody>
      </p:sp>
      <p:cxnSp>
        <p:nvCxnSpPr>
          <p:cNvPr id="12" name="Conexão recta 11"/>
          <p:cNvCxnSpPr/>
          <p:nvPr/>
        </p:nvCxnSpPr>
        <p:spPr>
          <a:xfrm flipV="1">
            <a:off x="1908175" y="1557338"/>
            <a:ext cx="0" cy="255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15" name="CaixaDeTexto 12"/>
          <p:cNvSpPr txBox="1">
            <a:spLocks noChangeArrowheads="1"/>
          </p:cNvSpPr>
          <p:nvPr/>
        </p:nvSpPr>
        <p:spPr bwMode="auto">
          <a:xfrm>
            <a:off x="468313" y="2060575"/>
            <a:ext cx="1008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/>
              <a:t>Formação da Terra</a:t>
            </a:r>
          </a:p>
        </p:txBody>
      </p:sp>
      <p:sp>
        <p:nvSpPr>
          <p:cNvPr id="17416" name="CaixaDeTexto 13"/>
          <p:cNvSpPr txBox="1">
            <a:spLocks noChangeArrowheads="1"/>
          </p:cNvSpPr>
          <p:nvPr/>
        </p:nvSpPr>
        <p:spPr bwMode="auto">
          <a:xfrm>
            <a:off x="1403350" y="2060575"/>
            <a:ext cx="1655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/>
              <a:t>Aparecimento de vida nos oceanos</a:t>
            </a:r>
          </a:p>
        </p:txBody>
      </p:sp>
      <p:sp>
        <p:nvSpPr>
          <p:cNvPr id="17417" name="Rectângulo 14"/>
          <p:cNvSpPr>
            <a:spLocks noChangeArrowheads="1"/>
          </p:cNvSpPr>
          <p:nvPr/>
        </p:nvSpPr>
        <p:spPr bwMode="auto">
          <a:xfrm>
            <a:off x="3924300" y="1268413"/>
            <a:ext cx="8318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200"/>
              <a:t>-2000 ma</a:t>
            </a:r>
          </a:p>
        </p:txBody>
      </p:sp>
      <p:cxnSp>
        <p:nvCxnSpPr>
          <p:cNvPr id="16" name="Conexão recta 15"/>
          <p:cNvCxnSpPr/>
          <p:nvPr/>
        </p:nvCxnSpPr>
        <p:spPr>
          <a:xfrm flipV="1">
            <a:off x="4284663" y="1557338"/>
            <a:ext cx="0" cy="255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xão recta 16"/>
          <p:cNvCxnSpPr/>
          <p:nvPr/>
        </p:nvCxnSpPr>
        <p:spPr>
          <a:xfrm flipV="1">
            <a:off x="4284663" y="1628775"/>
            <a:ext cx="0" cy="360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20" name="CaixaDeTexto 17"/>
          <p:cNvSpPr txBox="1">
            <a:spLocks noChangeArrowheads="1"/>
          </p:cNvSpPr>
          <p:nvPr/>
        </p:nvSpPr>
        <p:spPr bwMode="auto">
          <a:xfrm>
            <a:off x="3635375" y="2060575"/>
            <a:ext cx="1944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/>
              <a:t>Aparecimento do oxigénio na atmosfera</a:t>
            </a:r>
          </a:p>
        </p:txBody>
      </p:sp>
      <p:cxnSp>
        <p:nvCxnSpPr>
          <p:cNvPr id="19" name="Conexão recta 18"/>
          <p:cNvCxnSpPr/>
          <p:nvPr/>
        </p:nvCxnSpPr>
        <p:spPr>
          <a:xfrm flipV="1">
            <a:off x="6659563" y="1628775"/>
            <a:ext cx="0" cy="3603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22" name="Rectângulo 19"/>
          <p:cNvSpPr>
            <a:spLocks noChangeArrowheads="1"/>
          </p:cNvSpPr>
          <p:nvPr/>
        </p:nvSpPr>
        <p:spPr bwMode="auto">
          <a:xfrm>
            <a:off x="6227763" y="1268413"/>
            <a:ext cx="7477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PT" sz="1200"/>
              <a:t>-550 ma</a:t>
            </a:r>
          </a:p>
        </p:txBody>
      </p:sp>
      <p:cxnSp>
        <p:nvCxnSpPr>
          <p:cNvPr id="21" name="Conexão recta 20"/>
          <p:cNvCxnSpPr/>
          <p:nvPr/>
        </p:nvCxnSpPr>
        <p:spPr>
          <a:xfrm flipV="1">
            <a:off x="6659563" y="1557338"/>
            <a:ext cx="0" cy="255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424" name="CaixaDeTexto 21"/>
          <p:cNvSpPr>
            <a:spLocks noChangeArrowheads="1"/>
          </p:cNvSpPr>
          <p:nvPr/>
        </p:nvSpPr>
        <p:spPr bwMode="auto">
          <a:xfrm>
            <a:off x="6156325" y="1557338"/>
            <a:ext cx="360363" cy="519112"/>
          </a:xfrm>
          <a:prstGeom prst="ellipse">
            <a:avLst/>
          </a:prstGeom>
          <a:solidFill>
            <a:srgbClr val="FFCC66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17425" name="CaixaDeTexto 22"/>
          <p:cNvSpPr txBox="1">
            <a:spLocks noChangeArrowheads="1"/>
          </p:cNvSpPr>
          <p:nvPr/>
        </p:nvSpPr>
        <p:spPr bwMode="auto">
          <a:xfrm>
            <a:off x="5580063" y="836613"/>
            <a:ext cx="1944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b="1"/>
              <a:t>Aparecimento dos 1ºs animais com concha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611560" y="4581128"/>
            <a:ext cx="7920880" cy="830997"/>
          </a:xfrm>
          <a:prstGeom prst="rect">
            <a:avLst/>
          </a:prstGeom>
          <a:solidFill>
            <a:srgbClr val="CC3300"/>
          </a:solidFill>
          <a:ln>
            <a:solidFill>
              <a:schemeClr val="tx1"/>
            </a:solidFill>
          </a:ln>
          <a:effectLst>
            <a:reflection blurRad="6350" stA="52000" endA="300" endPos="35000" dir="5400000" sy="-100000" algn="bl" rotWithShape="0"/>
          </a:effectLst>
        </p:spPr>
        <p:txBody>
          <a:bodyPr>
            <a:spAutoFit/>
          </a:bodyPr>
          <a:lstStyle/>
          <a:p>
            <a:pPr>
              <a:defRPr/>
            </a:pPr>
            <a:endParaRPr lang="pt-PT" sz="4800" dirty="0"/>
          </a:p>
        </p:txBody>
      </p:sp>
      <p:sp>
        <p:nvSpPr>
          <p:cNvPr id="17427" name="CaixaDeTexto 3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55650" y="4724400"/>
            <a:ext cx="503238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17428" name="CaixaDeTexto 4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924300" y="4724400"/>
            <a:ext cx="503238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17429" name="CaixaDeTexto 4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700338" y="4724400"/>
            <a:ext cx="503237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17430" name="CaixaDeTexto 4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79613" y="4724400"/>
            <a:ext cx="504825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47" name="CaixaDeTexto 46"/>
          <p:cNvSpPr txBox="1"/>
          <p:nvPr/>
        </p:nvSpPr>
        <p:spPr>
          <a:xfrm>
            <a:off x="4932363" y="5516563"/>
            <a:ext cx="143986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b="1" dirty="0" err="1">
                <a:solidFill>
                  <a:schemeClr val="accent2">
                    <a:lumMod val="75000"/>
                  </a:schemeClr>
                </a:solidFill>
              </a:rPr>
              <a:t>Mesozoico</a:t>
            </a:r>
            <a:endParaRPr lang="pt-PT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432" name="CaixaDeTexto 4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156325" y="4724400"/>
            <a:ext cx="503238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17433" name="CaixaDeTexto 4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172450" y="4724400"/>
            <a:ext cx="503238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  <p:sp>
        <p:nvSpPr>
          <p:cNvPr id="50" name="CaixaDeTexto 49"/>
          <p:cNvSpPr txBox="1"/>
          <p:nvPr/>
        </p:nvSpPr>
        <p:spPr>
          <a:xfrm>
            <a:off x="7019925" y="5516563"/>
            <a:ext cx="14398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b="1" dirty="0" err="1">
                <a:solidFill>
                  <a:schemeClr val="accent2">
                    <a:lumMod val="75000"/>
                  </a:schemeClr>
                </a:solidFill>
              </a:rPr>
              <a:t>Cenozoico</a:t>
            </a:r>
            <a:endParaRPr lang="pt-PT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1908175" y="5589588"/>
            <a:ext cx="143986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b="1" dirty="0" err="1">
                <a:solidFill>
                  <a:schemeClr val="accent2">
                    <a:lumMod val="75000"/>
                  </a:schemeClr>
                </a:solidFill>
              </a:rPr>
              <a:t>Paleozoico</a:t>
            </a:r>
            <a:endParaRPr lang="pt-PT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3" name="Conexão recta 52"/>
          <p:cNvCxnSpPr/>
          <p:nvPr/>
        </p:nvCxnSpPr>
        <p:spPr>
          <a:xfrm>
            <a:off x="4643438" y="4581525"/>
            <a:ext cx="0" cy="79216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xão recta 53"/>
          <p:cNvCxnSpPr/>
          <p:nvPr/>
        </p:nvCxnSpPr>
        <p:spPr>
          <a:xfrm>
            <a:off x="6732588" y="4581525"/>
            <a:ext cx="0" cy="79216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Rectângulo 56"/>
          <p:cNvSpPr/>
          <p:nvPr/>
        </p:nvSpPr>
        <p:spPr>
          <a:xfrm>
            <a:off x="3203575" y="3573463"/>
            <a:ext cx="24765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2400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Grandes extinções</a:t>
            </a:r>
            <a:endParaRPr lang="pt-PT" sz="2400" dirty="0"/>
          </a:p>
        </p:txBody>
      </p:sp>
      <p:sp>
        <p:nvSpPr>
          <p:cNvPr id="17439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sp>
        <p:nvSpPr>
          <p:cNvPr id="17440" name="CaixaDeTexto 5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875463" y="4724400"/>
            <a:ext cx="504825" cy="5207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pt-PT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7024687" cy="855663"/>
          </a:xfrm>
        </p:spPr>
        <p:txBody>
          <a:bodyPr/>
          <a:lstStyle/>
          <a:p>
            <a:pPr eaLnBrk="1" hangingPunct="1"/>
            <a:r>
              <a:rPr lang="pt-PT" smtClean="0"/>
              <a:t>Extinção Câmbrica</a:t>
            </a:r>
          </a:p>
        </p:txBody>
      </p:sp>
      <p:sp>
        <p:nvSpPr>
          <p:cNvPr id="18435" name="Título 1"/>
          <p:cNvSpPr>
            <a:spLocks noGrp="1"/>
          </p:cNvSpPr>
          <p:nvPr>
            <p:ph idx="1"/>
          </p:nvPr>
        </p:nvSpPr>
        <p:spPr>
          <a:xfrm>
            <a:off x="899592" y="1772816"/>
            <a:ext cx="4319587" cy="3508375"/>
          </a:xfrm>
        </p:spPr>
        <p:txBody>
          <a:bodyPr/>
          <a:lstStyle/>
          <a:p>
            <a:pPr eaLnBrk="1" hangingPunct="1"/>
            <a:r>
              <a:rPr lang="pt-PT" sz="2000" dirty="0" smtClean="0"/>
              <a:t>Durante o Câmbrico, o globo estava coberto de espécies unicamente marinhas, após uma catastrófica extinção global , um grande número de espécies desapareceu, como os </a:t>
            </a:r>
            <a:r>
              <a:rPr lang="pt-PT" sz="2000" dirty="0" err="1" smtClean="0"/>
              <a:t>equinodermes</a:t>
            </a:r>
            <a:r>
              <a:rPr lang="pt-PT" sz="2000" dirty="0" smtClean="0"/>
              <a:t>, os </a:t>
            </a:r>
            <a:r>
              <a:rPr lang="pt-PT" sz="2000" dirty="0" err="1" smtClean="0"/>
              <a:t>braquiópodes</a:t>
            </a:r>
            <a:r>
              <a:rPr lang="pt-PT" sz="2000" dirty="0" smtClean="0"/>
              <a:t> e os </a:t>
            </a:r>
            <a:r>
              <a:rPr lang="pt-PT" sz="2000" dirty="0" err="1" smtClean="0"/>
              <a:t>conodontes</a:t>
            </a:r>
            <a:r>
              <a:rPr lang="pt-PT" sz="2000" dirty="0" smtClean="0"/>
              <a:t>.</a:t>
            </a:r>
          </a:p>
        </p:txBody>
      </p:sp>
      <p:sp>
        <p:nvSpPr>
          <p:cNvPr id="9" name="CaixaDeTexto 8">
            <a:hlinkClick r:id="" action="ppaction://hlinkshowjump?jump=previousslide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pic>
        <p:nvPicPr>
          <p:cNvPr id="18437" name="Picture 4" descr="http://www.coladaweb.com/files/equinoderm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988840"/>
            <a:ext cx="2857500" cy="26574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651500" y="5084763"/>
            <a:ext cx="27368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Fig4- Estrela-do-mar (exemplo de um equinoderme)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  <p:bldP spid="184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Marcador de Posição de Conteúdo 2"/>
          <p:cNvSpPr>
            <a:spLocks noGrp="1"/>
          </p:cNvSpPr>
          <p:nvPr>
            <p:ph idx="1"/>
          </p:nvPr>
        </p:nvSpPr>
        <p:spPr>
          <a:xfrm>
            <a:off x="900113" y="1773238"/>
            <a:ext cx="4751387" cy="3508375"/>
          </a:xfrm>
        </p:spPr>
        <p:txBody>
          <a:bodyPr/>
          <a:lstStyle/>
          <a:p>
            <a:pPr eaLnBrk="1" hangingPunct="1"/>
            <a:r>
              <a:rPr lang="pt-PT" sz="1800" smtClean="0"/>
              <a:t>No Devónico surgiram os primeiros tubarões, peixes vertebrados e amonites.</a:t>
            </a:r>
          </a:p>
          <a:p>
            <a:pPr eaLnBrk="1" hangingPunct="1"/>
            <a:endParaRPr lang="pt-PT" sz="1800" smtClean="0"/>
          </a:p>
          <a:p>
            <a:pPr eaLnBrk="1" hangingPunct="1"/>
            <a:r>
              <a:rPr lang="pt-PT" sz="1800" smtClean="0"/>
              <a:t>A grande Extinção Devónica afectou maioritariamente a vida nos oceanos, tendo ainda um pequeno impacto na flora terrestre. </a:t>
            </a:r>
          </a:p>
          <a:p>
            <a:pPr eaLnBrk="1" hangingPunct="1"/>
            <a:endParaRPr lang="pt-PT" sz="1800" smtClean="0"/>
          </a:p>
          <a:p>
            <a:pPr eaLnBrk="1" hangingPunct="1"/>
            <a:r>
              <a:rPr lang="pt-PT" sz="1800" smtClean="0"/>
              <a:t>Pensa-se que cerca de 70% dos invertebrados marinhos tenham desaparecido por completo. </a:t>
            </a:r>
          </a:p>
        </p:txBody>
      </p:sp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7024687" cy="855663"/>
          </a:xfrm>
        </p:spPr>
        <p:txBody>
          <a:bodyPr/>
          <a:lstStyle/>
          <a:p>
            <a:pPr eaLnBrk="1" hangingPunct="1"/>
            <a:r>
              <a:rPr lang="pt-PT" smtClean="0"/>
              <a:t>Extinção Devónica</a:t>
            </a:r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pic>
        <p:nvPicPr>
          <p:cNvPr id="22530" name="Picture 2" descr="http://www.fossilscapes.com/coral/c4/CFS004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77520" y="2209627"/>
            <a:ext cx="2792710" cy="20945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6227763" y="4581525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Fig5- Coral Fóssil</a:t>
            </a:r>
          </a:p>
        </p:txBody>
      </p:sp>
      <p:sp>
        <p:nvSpPr>
          <p:cNvPr id="20487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  <p:bldP spid="20482" grpId="0"/>
      <p:bldP spid="204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Marcador de Posição de Conteúdo 2"/>
          <p:cNvSpPr>
            <a:spLocks noGrp="1"/>
          </p:cNvSpPr>
          <p:nvPr>
            <p:ph idx="1"/>
          </p:nvPr>
        </p:nvSpPr>
        <p:spPr>
          <a:xfrm>
            <a:off x="971550" y="1700213"/>
            <a:ext cx="6777038" cy="2401887"/>
          </a:xfrm>
        </p:spPr>
        <p:txBody>
          <a:bodyPr/>
          <a:lstStyle/>
          <a:p>
            <a:pPr eaLnBrk="1" hangingPunct="1"/>
            <a:r>
              <a:rPr lang="pt-PT" sz="2000" smtClean="0"/>
              <a:t>O Ordovícico foi um Período de enorme diversificação. Esta grande extinção é normalmente classificada como a terceira mais devastadora Extinção do Tempo Geológico. Durante este período, foram extintas cerca de 40% das espécies então existentes, sendo que as famílias mais afectadas foram os Graquiópodes </a:t>
            </a:r>
          </a:p>
        </p:txBody>
      </p:sp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755650" y="620713"/>
            <a:ext cx="7024688" cy="855662"/>
          </a:xfrm>
        </p:spPr>
        <p:txBody>
          <a:bodyPr/>
          <a:lstStyle/>
          <a:p>
            <a:pPr eaLnBrk="1" hangingPunct="1"/>
            <a:r>
              <a:rPr lang="pt-PT" smtClean="0"/>
              <a:t>Extinção Ordovícica</a:t>
            </a:r>
          </a:p>
        </p:txBody>
      </p:sp>
      <p:pic>
        <p:nvPicPr>
          <p:cNvPr id="21506" name="Picture 2" descr="http://www2.igc.usp.br/replicas/colecoes/images/r_braquiopod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6113" y="4083546"/>
            <a:ext cx="1828800" cy="16859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CaixaDeTexto 7">
            <a:hlinkClick r:id="rId3" action="ppaction://hlinksldjump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492500" y="5949950"/>
            <a:ext cx="2159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Fig6- Graquiópode</a:t>
            </a:r>
          </a:p>
        </p:txBody>
      </p:sp>
      <p:sp>
        <p:nvSpPr>
          <p:cNvPr id="19463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  <p:bldP spid="19458" grpId="0"/>
      <p:bldP spid="194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684213" y="692150"/>
            <a:ext cx="7024687" cy="855663"/>
          </a:xfrm>
        </p:spPr>
        <p:txBody>
          <a:bodyPr/>
          <a:lstStyle/>
          <a:p>
            <a:pPr eaLnBrk="1" hangingPunct="1"/>
            <a:r>
              <a:rPr lang="pt-PT" smtClean="0"/>
              <a:t>Extinção Pérmica</a:t>
            </a:r>
          </a:p>
        </p:txBody>
      </p:sp>
      <p:sp>
        <p:nvSpPr>
          <p:cNvPr id="21506" name="Título 1"/>
          <p:cNvSpPr>
            <a:spLocks noGrp="1"/>
          </p:cNvSpPr>
          <p:nvPr>
            <p:ph idx="1"/>
          </p:nvPr>
        </p:nvSpPr>
        <p:spPr>
          <a:xfrm>
            <a:off x="755650" y="1989138"/>
            <a:ext cx="4752975" cy="3508375"/>
          </a:xfrm>
        </p:spPr>
        <p:txBody>
          <a:bodyPr/>
          <a:lstStyle/>
          <a:p>
            <a:pPr eaLnBrk="1" hangingPunct="1"/>
            <a:r>
              <a:rPr lang="pt-PT" sz="2000" smtClean="0"/>
              <a:t>Dava-se nesta altura a formação do super continente Pangea, o que fez crescer exponencialmente o número de espécies terrestres. </a:t>
            </a:r>
          </a:p>
          <a:p>
            <a:pPr eaLnBrk="1" hangingPunct="1"/>
            <a:endParaRPr lang="pt-PT" sz="2000" smtClean="0"/>
          </a:p>
          <a:p>
            <a:pPr eaLnBrk="1" hangingPunct="1"/>
            <a:r>
              <a:rPr lang="pt-PT" sz="2000" smtClean="0"/>
              <a:t>Esta foi a maior extinção registada na História do nosso Planeta. Cerca de 90 a 95% das espécies marinhas foram extintas incluindo as famosas trilobites </a:t>
            </a:r>
          </a:p>
          <a:p>
            <a:pPr eaLnBrk="1" hangingPunct="1"/>
            <a:endParaRPr lang="pt-PT" smtClean="0"/>
          </a:p>
        </p:txBody>
      </p:sp>
      <p:pic>
        <p:nvPicPr>
          <p:cNvPr id="6" name="Picture 2" descr="http://2.bp.blogspot.com/_0_pb7tDrmJI/TBqVBApVeXI/AAAAAAAAAII/TlEDBlHviPQ/s1600/pennsylvania-trilobit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9528" y="1133500"/>
            <a:ext cx="2448272" cy="3312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CaixaDeTexto 6">
            <a:hlinkClick r:id="rId3" action="ppaction://hlinksldjump"/>
          </p:cNvPr>
          <p:cNvSpPr txBox="1"/>
          <p:nvPr/>
        </p:nvSpPr>
        <p:spPr>
          <a:xfrm>
            <a:off x="827088" y="5876925"/>
            <a:ext cx="649287" cy="504825"/>
          </a:xfrm>
          <a:prstGeom prst="leftArrow">
            <a:avLst/>
          </a:prstGeom>
          <a:solidFill>
            <a:srgbClr val="FF9933"/>
          </a:solidFill>
        </p:spPr>
        <p:txBody>
          <a:bodyPr>
            <a:spAutoFit/>
          </a:bodyPr>
          <a:lstStyle/>
          <a:p>
            <a:pPr>
              <a:defRPr/>
            </a:pPr>
            <a:endParaRPr lang="pt-PT" sz="1050" dirty="0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6084888" y="4941888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Fig7- Trilobite Fossil</a:t>
            </a:r>
          </a:p>
        </p:txBody>
      </p:sp>
      <p:sp>
        <p:nvSpPr>
          <p:cNvPr id="21511" name="CaixaDeTexto 3"/>
          <p:cNvSpPr txBox="1">
            <a:spLocks noChangeArrowheads="1"/>
          </p:cNvSpPr>
          <p:nvPr/>
        </p:nvSpPr>
        <p:spPr bwMode="auto">
          <a:xfrm>
            <a:off x="5148263" y="188913"/>
            <a:ext cx="2447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>
                <a:solidFill>
                  <a:schemeClr val="bg1"/>
                </a:solidFill>
                <a:latin typeface="Century Gothic" pitchFamily="34" charset="0"/>
              </a:rPr>
              <a:t>Extinções em massa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21506" grpId="0"/>
      <p:bldP spid="215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259</TotalTime>
  <Words>519</Words>
  <Application>Microsoft Office PowerPoint</Application>
  <PresentationFormat>Apresentação no Ecrã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Austin</vt:lpstr>
      <vt:lpstr>Extinções em massa</vt:lpstr>
      <vt:lpstr>O que é uma extinção em massa?</vt:lpstr>
      <vt:lpstr>Causas de extinções em massa</vt:lpstr>
      <vt:lpstr>Escala do Tempo Geológico</vt:lpstr>
      <vt:lpstr>Diapositivo 5</vt:lpstr>
      <vt:lpstr>Extinção Câmbrica</vt:lpstr>
      <vt:lpstr>Extinção Devónica</vt:lpstr>
      <vt:lpstr>Extinção Ordovícica</vt:lpstr>
      <vt:lpstr>Extinção Pérmica</vt:lpstr>
      <vt:lpstr>Final do Mesozóico</vt:lpstr>
      <vt:lpstr>Cenozóico - Mioceno</vt:lpstr>
      <vt:lpstr>Cenozóico - Plioceno</vt:lpstr>
      <vt:lpstr>Bibliografia</vt:lpstr>
    </vt:vector>
  </TitlesOfParts>
  <Company>M. E. - GEPE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Margens Oceânicas</dc:title>
  <dc:creator>Aluno</dc:creator>
  <cp:lastModifiedBy>Aluno</cp:lastModifiedBy>
  <cp:revision>27</cp:revision>
  <dcterms:created xsi:type="dcterms:W3CDTF">2011-10-27T08:18:17Z</dcterms:created>
  <dcterms:modified xsi:type="dcterms:W3CDTF">2012-02-03T11:53:06Z</dcterms:modified>
</cp:coreProperties>
</file>