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0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16" name="Marcador de Posição d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325-916F-4FF7-8379-0352EBCEC928}" type="datetimeFigureOut">
              <a:rPr lang="pt-PT" smtClean="0"/>
              <a:t>21-03-2012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CEB73E-312B-467F-B767-AC20F09E664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325-916F-4FF7-8379-0352EBCEC928}" type="datetimeFigureOut">
              <a:rPr lang="pt-PT" smtClean="0"/>
              <a:t>21-03-2012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B73E-312B-467F-B767-AC20F09E664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325-916F-4FF7-8379-0352EBCEC928}" type="datetimeFigureOut">
              <a:rPr lang="pt-PT" smtClean="0"/>
              <a:t>21-03-2012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B73E-312B-467F-B767-AC20F09E664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7" name="Marcador de Posição de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5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325-916F-4FF7-8379-0352EBCEC928}" type="datetimeFigureOut">
              <a:rPr lang="pt-PT" smtClean="0"/>
              <a:t>21-03-2012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PT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CEB73E-312B-467F-B767-AC20F09E664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9" name="Marcador de Posição d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325-916F-4FF7-8379-0352EBCEC928}" type="datetimeFigureOut">
              <a:rPr lang="pt-PT" smtClean="0"/>
              <a:t>21-03-2012</a:t>
            </a:fld>
            <a:endParaRPr lang="pt-PT"/>
          </a:p>
        </p:txBody>
      </p:sp>
      <p:sp>
        <p:nvSpPr>
          <p:cNvPr id="11" name="Marcador de Posição do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B73E-312B-467F-B767-AC20F09E664F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4" name="Marcador de Posição de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1" name="Marcador de Posição d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325-916F-4FF7-8379-0352EBCEC928}" type="datetimeFigureOut">
              <a:rPr lang="pt-PT" smtClean="0"/>
              <a:t>21-03-2012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1" name="Marcador de Posição do Número do Diapositivo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B73E-312B-467F-B767-AC20F09E664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25" name="Marcador de Posição do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8" name="Marcador de Posição de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325-916F-4FF7-8379-0352EBCEC928}" type="datetimeFigureOut">
              <a:rPr lang="pt-PT" smtClean="0"/>
              <a:t>21-03-2012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CEB73E-312B-467F-B767-AC20F09E664F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2" name="Marcador de Posição d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325-916F-4FF7-8379-0352EBCEC928}" type="datetimeFigureOut">
              <a:rPr lang="pt-PT" smtClean="0"/>
              <a:t>21-03-2012</a:t>
            </a:fld>
            <a:endParaRPr lang="pt-PT"/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B73E-312B-467F-B767-AC20F09E664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325-916F-4FF7-8379-0352EBCEC928}" type="datetimeFigureOut">
              <a:rPr lang="pt-PT" smtClean="0"/>
              <a:t>21-03-2012</a:t>
            </a:fld>
            <a:endParaRPr lang="pt-PT"/>
          </a:p>
        </p:txBody>
      </p:sp>
      <p:sp>
        <p:nvSpPr>
          <p:cNvPr id="24" name="Marcador de Posição do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B73E-312B-467F-B767-AC20F09E664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6" name="Marcador de Posição do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4" name="Marcador de Posição de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5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325-916F-4FF7-8379-0352EBCEC928}" type="datetimeFigureOut">
              <a:rPr lang="pt-PT" smtClean="0"/>
              <a:t>21-03-2012</a:t>
            </a:fld>
            <a:endParaRPr lang="pt-PT"/>
          </a:p>
        </p:txBody>
      </p:sp>
      <p:sp>
        <p:nvSpPr>
          <p:cNvPr id="29" name="Marcador de Posição do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B73E-312B-467F-B767-AC20F09E664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ção d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C325-916F-4FF7-8379-0352EBCEC928}" type="datetimeFigureOut">
              <a:rPr lang="pt-PT" smtClean="0"/>
              <a:t>21-03-2012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1" name="Marcador de Posição do Número do Diapositivo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B73E-312B-467F-B767-AC20F09E664F}" type="slidenum">
              <a:rPr lang="pt-PT" smtClean="0"/>
              <a:t>‹nº›</a:t>
            </a:fld>
            <a:endParaRPr lang="pt-PT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6" name="Marcador de Posição do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Marcador de Posição do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74C325-916F-4FF7-8379-0352EBCEC928}" type="datetimeFigureOut">
              <a:rPr lang="pt-PT" smtClean="0"/>
              <a:t>21-03-2012</a:t>
            </a:fld>
            <a:endParaRPr lang="pt-PT"/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CEB73E-312B-467F-B767-AC20F09E664F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Marcador de Posição do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xão rect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88640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PT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Cartografia</a:t>
            </a:r>
            <a:endParaRPr lang="pt-PT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27784" y="155679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(Exercícios de aplicação</a:t>
            </a:r>
            <a:r>
              <a:rPr lang="pt-PT" dirty="0" smtClean="0"/>
              <a:t>)</a:t>
            </a:r>
            <a:endParaRPr lang="pt-PT" dirty="0"/>
          </a:p>
        </p:txBody>
      </p:sp>
      <p:pic>
        <p:nvPicPr>
          <p:cNvPr id="13316" name="Picture 4" descr="http://cache2.allpostersimages.com/p/LRG/16/1602/XF2FD00Z/posters/mapa-antigo-cartografia-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4170040" cy="417004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364088" y="357301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Realizado por:</a:t>
            </a:r>
          </a:p>
          <a:p>
            <a:endParaRPr lang="pt-PT" dirty="0"/>
          </a:p>
          <a:p>
            <a:r>
              <a:rPr lang="pt-PT" dirty="0" smtClean="0"/>
              <a:t>Liliana Santos e Sara Silva</a:t>
            </a:r>
          </a:p>
          <a:p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5436096" y="522920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Disciplina: Geologia</a:t>
            </a:r>
          </a:p>
          <a:p>
            <a:endParaRPr lang="pt-PT" dirty="0"/>
          </a:p>
          <a:p>
            <a:r>
              <a:rPr lang="pt-PT" dirty="0" smtClean="0"/>
              <a:t>Professora: Elvira Monteiro</a:t>
            </a:r>
            <a:endParaRPr lang="pt-P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33265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Vantagens da utilização das curvas de nível</a:t>
            </a:r>
            <a:endParaRPr lang="pt-PT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5536" y="1124744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•O emprego duma equidistância gráfica constante apresenta a vantagem de dar uma estimativa rápida dos declives, mesmo em cartas de escalas diferentes. O mesmo afastamento relativo das curvas de nível, correspondem sempre ao mesmo declive; </a:t>
            </a:r>
            <a:endParaRPr lang="pt-PT" dirty="0" smtClean="0"/>
          </a:p>
          <a:p>
            <a:endParaRPr lang="pt-PT" dirty="0"/>
          </a:p>
          <a:p>
            <a:r>
              <a:rPr lang="pt-PT" dirty="0"/>
              <a:t>•</a:t>
            </a:r>
            <a:r>
              <a:rPr lang="pt-PT" dirty="0" err="1"/>
              <a:t>Percepção</a:t>
            </a:r>
            <a:r>
              <a:rPr lang="pt-PT" dirty="0"/>
              <a:t> fácil na leitura do terreno; </a:t>
            </a:r>
            <a:endParaRPr lang="pt-PT" dirty="0" smtClean="0"/>
          </a:p>
          <a:p>
            <a:endParaRPr lang="pt-PT" dirty="0"/>
          </a:p>
          <a:p>
            <a:r>
              <a:rPr lang="pt-PT" dirty="0"/>
              <a:t>•O seu emprego permite apreciar rapidamente as formas de terreno; </a:t>
            </a:r>
            <a:endParaRPr lang="pt-PT" dirty="0" smtClean="0"/>
          </a:p>
          <a:p>
            <a:endParaRPr lang="pt-PT" dirty="0"/>
          </a:p>
          <a:p>
            <a:r>
              <a:rPr lang="pt-PT" dirty="0"/>
              <a:t>•Simplificação do desenho da carta, facilitando o uso simultâneo de outras representações planimétricas e cálculo simplificado da cota de qualquer ponto. 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4766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Tipos de escalas</a:t>
            </a:r>
            <a:endParaRPr lang="pt-PT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Escalas Numéricas- </a:t>
            </a:r>
            <a:r>
              <a:rPr lang="pt-PT" dirty="0" smtClean="0"/>
              <a:t>Razão </a:t>
            </a:r>
            <a:r>
              <a:rPr lang="pt-PT" dirty="0"/>
              <a:t>constante entre a medida de uma segmento que, na carta, une dois pontos (d) e a distância real correspondente (D) medida no terreno, expressas na mesma unidade de medida. </a:t>
            </a:r>
            <a:endParaRPr lang="pt-PT" dirty="0" smtClean="0"/>
          </a:p>
          <a:p>
            <a:endParaRPr lang="pt-PT" dirty="0"/>
          </a:p>
          <a:p>
            <a:r>
              <a:rPr lang="pt-PT" b="1" dirty="0" smtClean="0"/>
              <a:t>Escalas Gráficas- </a:t>
            </a:r>
            <a:r>
              <a:rPr lang="pt-PT" dirty="0"/>
              <a:t>Aparecem representadas numa carta por um segmento de </a:t>
            </a:r>
            <a:r>
              <a:rPr lang="pt-PT" dirty="0" err="1"/>
              <a:t>recta</a:t>
            </a:r>
            <a:r>
              <a:rPr lang="pt-PT" dirty="0"/>
              <a:t> dividido em partes iguais, cada uma das quais representando uma determinada medida de terreno. </a:t>
            </a:r>
          </a:p>
          <a:p>
            <a:endParaRPr lang="pt-PT" dirty="0"/>
          </a:p>
        </p:txBody>
      </p:sp>
      <p:pic>
        <p:nvPicPr>
          <p:cNvPr id="22530" name="Picture 2" descr="http://www.geografia7.com/uploads/3/1/4/8/3148044/5912482.jpg?4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01008"/>
            <a:ext cx="4459982" cy="3055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3326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Tipos de cartas</a:t>
            </a:r>
            <a:endParaRPr lang="pt-PT" b="1" dirty="0"/>
          </a:p>
        </p:txBody>
      </p:sp>
      <p:sp>
        <p:nvSpPr>
          <p:cNvPr id="3" name="Rectângulo 2"/>
          <p:cNvSpPr/>
          <p:nvPr/>
        </p:nvSpPr>
        <p:spPr>
          <a:xfrm>
            <a:off x="395536" y="126876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>
                <a:latin typeface="Calibri"/>
                <a:cs typeface="Calibri"/>
              </a:rPr>
              <a:t>● </a:t>
            </a:r>
            <a:r>
              <a:rPr lang="pt-PT" dirty="0" smtClean="0"/>
              <a:t>Carta geológica; </a:t>
            </a:r>
          </a:p>
          <a:p>
            <a:endParaRPr lang="pt-PT" dirty="0" smtClean="0"/>
          </a:p>
          <a:p>
            <a:r>
              <a:rPr lang="pt-PT" dirty="0" smtClean="0">
                <a:latin typeface="Calibri"/>
                <a:cs typeface="Calibri"/>
              </a:rPr>
              <a:t>● </a:t>
            </a:r>
            <a:r>
              <a:rPr lang="pt-PT" dirty="0" smtClean="0"/>
              <a:t>Carta topográfica; </a:t>
            </a:r>
          </a:p>
          <a:p>
            <a:endParaRPr lang="pt-PT" dirty="0" smtClean="0"/>
          </a:p>
          <a:p>
            <a:r>
              <a:rPr lang="pt-PT" dirty="0" smtClean="0">
                <a:latin typeface="Calibri"/>
                <a:cs typeface="Calibri"/>
              </a:rPr>
              <a:t>● </a:t>
            </a:r>
            <a:r>
              <a:rPr lang="pt-PT" dirty="0" smtClean="0"/>
              <a:t>Cartas geotécnicas; </a:t>
            </a:r>
          </a:p>
          <a:p>
            <a:endParaRPr lang="pt-PT" dirty="0" smtClean="0"/>
          </a:p>
          <a:p>
            <a:r>
              <a:rPr lang="pt-PT" dirty="0" smtClean="0">
                <a:latin typeface="Calibri"/>
                <a:cs typeface="Calibri"/>
              </a:rPr>
              <a:t>● </a:t>
            </a:r>
            <a:r>
              <a:rPr lang="pt-PT" dirty="0" smtClean="0"/>
              <a:t>Cartas geotécnicas convencionais; </a:t>
            </a:r>
          </a:p>
          <a:p>
            <a:endParaRPr lang="pt-PT" dirty="0" smtClean="0"/>
          </a:p>
          <a:p>
            <a:r>
              <a:rPr lang="pt-PT" dirty="0" smtClean="0">
                <a:latin typeface="Calibri"/>
                <a:cs typeface="Calibri"/>
              </a:rPr>
              <a:t>● </a:t>
            </a:r>
            <a:r>
              <a:rPr lang="pt-PT" dirty="0" smtClean="0"/>
              <a:t>Cartas geotécnicas dirigidas; </a:t>
            </a:r>
          </a:p>
          <a:p>
            <a:endParaRPr lang="pt-PT" dirty="0" smtClean="0"/>
          </a:p>
          <a:p>
            <a:r>
              <a:rPr lang="pt-PT" dirty="0" smtClean="0">
                <a:latin typeface="Calibri"/>
                <a:cs typeface="Calibri"/>
              </a:rPr>
              <a:t>● </a:t>
            </a:r>
            <a:r>
              <a:rPr lang="pt-PT" dirty="0" smtClean="0"/>
              <a:t>Cartas de atributos ou parâmetros; </a:t>
            </a:r>
          </a:p>
          <a:p>
            <a:endParaRPr lang="pt-PT" dirty="0" smtClean="0"/>
          </a:p>
          <a:p>
            <a:r>
              <a:rPr lang="pt-PT" dirty="0" smtClean="0">
                <a:latin typeface="Calibri"/>
                <a:cs typeface="Calibri"/>
              </a:rPr>
              <a:t>● </a:t>
            </a:r>
            <a:r>
              <a:rPr lang="pt-PT" dirty="0" smtClean="0"/>
              <a:t>Cartas de riscos geológicos; </a:t>
            </a:r>
          </a:p>
          <a:p>
            <a:endParaRPr lang="pt-PT" dirty="0" smtClean="0"/>
          </a:p>
          <a:p>
            <a:r>
              <a:rPr lang="pt-PT" dirty="0" smtClean="0">
                <a:latin typeface="Calibri"/>
                <a:cs typeface="Calibri"/>
              </a:rPr>
              <a:t>● </a:t>
            </a:r>
            <a:r>
              <a:rPr lang="pt-PT" dirty="0" smtClean="0"/>
              <a:t>Cartas de </a:t>
            </a:r>
            <a:r>
              <a:rPr lang="pt-PT" dirty="0" err="1" smtClean="0"/>
              <a:t>susceptibilidade</a:t>
            </a:r>
            <a:r>
              <a:rPr lang="pt-PT" dirty="0" smtClean="0"/>
              <a:t>. </a:t>
            </a:r>
            <a:endParaRPr lang="pt-PT" dirty="0"/>
          </a:p>
        </p:txBody>
      </p:sp>
      <p:pic>
        <p:nvPicPr>
          <p:cNvPr id="29698" name="Picture 2" descr="http://sites.google.com/site/biogeonorte2/CartaGeolgicaPortug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76672"/>
            <a:ext cx="441529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4766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PROBLEMAS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5536" y="980728"/>
            <a:ext cx="7920880" cy="64633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Duas cidades distam entre si 700km. Qual a distância que separa essas cidades num mapa, cuja escala é de 1/1 000 000?</a:t>
            </a:r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611560" y="1997839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 smtClean="0"/>
          </a:p>
          <a:p>
            <a:r>
              <a:rPr lang="pt-PT" b="1" dirty="0" smtClean="0"/>
              <a:t>Resolução:</a:t>
            </a:r>
          </a:p>
          <a:p>
            <a:endParaRPr lang="pt-PT" dirty="0" smtClean="0"/>
          </a:p>
          <a:p>
            <a:r>
              <a:rPr lang="pt-PT" dirty="0" smtClean="0"/>
              <a:t>Visto </a:t>
            </a:r>
            <a:r>
              <a:rPr lang="pt-PT" dirty="0"/>
              <a:t>que a escala é 1/1 000 000, significa que 1 cm na carta corresponde a 1 000 000 cm no terreno. Fazendo a conversão 700 km = 700 000 00 cm, assim para resolvermos o problema temos que fazer uma regra em que 1 000 000 cm está para 1 cm assim como 700 000 00 cm estão para x (incógnita que representa a distância a que se encontram essas duas cidades no mapa.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332656"/>
            <a:ext cx="6264696" cy="92333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Dois acidentes geológicos distam entre si 400km. A que distância se encontram representados numa carta com a escala 1/50 000?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467544" y="1988840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Resolução:</a:t>
            </a:r>
          </a:p>
          <a:p>
            <a:endParaRPr lang="pt-PT" dirty="0" smtClean="0"/>
          </a:p>
          <a:p>
            <a:r>
              <a:rPr lang="pt-PT" dirty="0" smtClean="0"/>
              <a:t>Visto </a:t>
            </a:r>
            <a:r>
              <a:rPr lang="pt-PT" dirty="0"/>
              <a:t>que a escala é 1/50 000, significa que 1 cm na carta corresponde a 50 000 cm no terreno. Fazendo a conversão 400 km = 400 000 00 cm, assim para resolvermos o problema temos que fazer uma regra em que 50 000 cm está para 1 cm assim como 400 000 00 cm estão para x (incógnita que representa a distância a que se encontram os dois acidentes na carta). Logo a distância a que encontram os acidentes geológicos representados na carta é de 800 cm.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332656"/>
            <a:ext cx="6120680" cy="120032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A distância entre duas falhas geológicas é de 300km. Que escala deverá ter uma carta para que esses pontos estejam nela representados a uma distância de 20 centímetros?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323528" y="2132856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Resolução:</a:t>
            </a:r>
          </a:p>
          <a:p>
            <a:endParaRPr lang="pt-PT" dirty="0" smtClean="0"/>
          </a:p>
          <a:p>
            <a:r>
              <a:rPr lang="pt-PT" dirty="0" smtClean="0"/>
              <a:t>Neste </a:t>
            </a:r>
            <a:r>
              <a:rPr lang="pt-PT" dirty="0"/>
              <a:t>problema a distância entre as duas falhas geológicas é de 300 km e os pontos representados na carta distam 20 cm. Para sabermos a escala da carta, teríamos que realizar uma regra de três simples, em que os 300km de terreno, convertidos em 30000000 cm está para os 20 cm da carta, assim como 1 cm está para x (incógnita que representa a escala ). Logo a escala seria de 1/1500000, em que 1 cm na carta corresponde a 150 0000 cm de terreno, ou seja , 1,5 km.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404664"/>
            <a:ext cx="6120680" cy="92333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Dois acidentes geológicos numa carta geológica cuja escala é de 1/50 000, distam 50mm. Qual é a distância, no terreno, entre esses dois acidentes?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467544" y="2204864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Resolução:</a:t>
            </a:r>
          </a:p>
          <a:p>
            <a:endParaRPr lang="pt-PT" dirty="0"/>
          </a:p>
          <a:p>
            <a:r>
              <a:rPr lang="pt-PT" dirty="0" smtClean="0"/>
              <a:t>A </a:t>
            </a:r>
            <a:r>
              <a:rPr lang="pt-PT" dirty="0"/>
              <a:t>escala utilizada é 1/50 000, ou seja, 1 cm na carta corresponde a 50 000 cm no terreno. Fazendo a conversão 50mm = 5 cm, assim para resolvermos o problema temos que fazer uma regra de três simples em que 50 000 cm está para 1 cm assim como 5 cm estão para x (incógnita que representa a distância a que se encontram os dois acidentes no terreno). Multiplicando os 5 por 50 000 e dividindo por 1, o resultado do x será de 250000, logo a distância a que se encontram os acidentes geológicos no terreno é de 250000 cm, ou seja, 2,5 km.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5486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Bibliografia:</a:t>
            </a:r>
            <a:endParaRPr lang="pt-PT" b="1" dirty="0"/>
          </a:p>
        </p:txBody>
      </p:sp>
      <p:sp>
        <p:nvSpPr>
          <p:cNvPr id="3" name="Rectângulo 2"/>
          <p:cNvSpPr/>
          <p:nvPr/>
        </p:nvSpPr>
        <p:spPr>
          <a:xfrm>
            <a:off x="179512" y="134076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solidFill>
                  <a:srgbClr val="FF3300"/>
                </a:solidFill>
              </a:rPr>
              <a:t>http</a:t>
            </a:r>
            <a:r>
              <a:rPr lang="pt-PT" dirty="0">
                <a:solidFill>
                  <a:srgbClr val="FF3300"/>
                </a:solidFill>
              </a:rPr>
              <a:t>://portalgeo.rio.rj.gov.br/armazenzinho/web/descobrindoCartografia.asp?area=1&amp;PaginaAtual=3 </a:t>
            </a:r>
          </a:p>
          <a:p>
            <a:endParaRPr lang="pt-PT" dirty="0" smtClean="0">
              <a:solidFill>
                <a:srgbClr val="FF3300"/>
              </a:solidFill>
            </a:endParaRPr>
          </a:p>
          <a:p>
            <a:r>
              <a:rPr lang="pt-PT" dirty="0" smtClean="0">
                <a:solidFill>
                  <a:srgbClr val="FF3300"/>
                </a:solidFill>
              </a:rPr>
              <a:t>http</a:t>
            </a:r>
            <a:r>
              <a:rPr lang="pt-PT" dirty="0">
                <a:solidFill>
                  <a:srgbClr val="FF3300"/>
                </a:solidFill>
              </a:rPr>
              <a:t>://www.ibge.gov.br/ibgeteen/atlasescolar/apresentacoes/tecnicas.swf </a:t>
            </a:r>
          </a:p>
          <a:p>
            <a:endParaRPr lang="pt-PT" dirty="0" smtClean="0">
              <a:solidFill>
                <a:srgbClr val="FF3300"/>
              </a:solidFill>
            </a:endParaRPr>
          </a:p>
          <a:p>
            <a:r>
              <a:rPr lang="pt-PT" dirty="0" smtClean="0">
                <a:solidFill>
                  <a:srgbClr val="FF3300"/>
                </a:solidFill>
              </a:rPr>
              <a:t>http</a:t>
            </a:r>
            <a:r>
              <a:rPr lang="pt-PT" dirty="0">
                <a:solidFill>
                  <a:srgbClr val="FF3300"/>
                </a:solidFill>
              </a:rPr>
              <a:t>://www.ori-estarreja.com/aprender/mapa/terreno.html </a:t>
            </a:r>
          </a:p>
          <a:p>
            <a:endParaRPr lang="pt-PT" dirty="0" smtClean="0">
              <a:solidFill>
                <a:srgbClr val="FF3300"/>
              </a:solidFill>
            </a:endParaRPr>
          </a:p>
          <a:p>
            <a:r>
              <a:rPr lang="pt-PT" dirty="0" smtClean="0">
                <a:solidFill>
                  <a:srgbClr val="FF3300"/>
                </a:solidFill>
              </a:rPr>
              <a:t>http</a:t>
            </a:r>
            <a:r>
              <a:rPr lang="pt-PT" dirty="0">
                <a:solidFill>
                  <a:srgbClr val="FF3300"/>
                </a:solidFill>
              </a:rPr>
              <a:t>://www.prof2000.pt/users/elisabethm/geo7/escalas.htm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95536" y="692696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/>
          </a:p>
          <a:p>
            <a:r>
              <a:rPr lang="pt-PT" b="1" dirty="0"/>
              <a:t>Carta topográfica: </a:t>
            </a:r>
            <a:r>
              <a:rPr lang="pt-PT" dirty="0"/>
              <a:t>tem como base outras cartas e contém informações como: o traçado dos cursos de água e das estradas e caminhos, a localização dos bosques, edifícios, o traçado do relevo, etc. Estas cartas têm uma finalidade essencialmente prática e devem permitir uma leitura clara e rápida de todos os elementos visíveis na paisagem, e possibilitar a medição precisa de ângulos, distâncias, desnivelamentos e superfícies. </a:t>
            </a:r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pPr algn="ctr"/>
            <a:endParaRPr lang="pt-PT" b="1" dirty="0"/>
          </a:p>
          <a:p>
            <a:pPr algn="ctr"/>
            <a:endParaRPr lang="pt-PT" b="1" dirty="0" smtClean="0"/>
          </a:p>
          <a:p>
            <a:pPr algn="r"/>
            <a:r>
              <a:rPr lang="pt-PT" b="1" dirty="0" smtClean="0"/>
              <a:t>Carta </a:t>
            </a:r>
            <a:r>
              <a:rPr lang="pt-PT" b="1" dirty="0"/>
              <a:t>Topográfica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1520" y="18864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Diferença entre carta topográfica e geológica</a:t>
            </a:r>
            <a:r>
              <a:rPr lang="pt-PT" dirty="0" smtClean="0"/>
              <a:t>:</a:t>
            </a:r>
            <a:endParaRPr lang="pt-PT" dirty="0"/>
          </a:p>
        </p:txBody>
      </p:sp>
      <p:pic>
        <p:nvPicPr>
          <p:cNvPr id="14338" name="Picture 2" descr="http://3.bp.blogspot.com/-PBjmEPrA0FQ/TyFICZ55ytI/AAAAAAAAACs/YKshL4ntpeo/s1600/geologia+12g+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708920"/>
            <a:ext cx="4824536" cy="384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611560" y="548680"/>
            <a:ext cx="77768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Carta geológica: </a:t>
            </a:r>
            <a:r>
              <a:rPr lang="pt-PT" dirty="0"/>
              <a:t>é onde encontramos informações geológicas e apresentam por exemplo: </a:t>
            </a:r>
            <a:endParaRPr lang="pt-PT" dirty="0" smtClean="0"/>
          </a:p>
          <a:p>
            <a:endParaRPr lang="pt-PT" dirty="0"/>
          </a:p>
          <a:p>
            <a:r>
              <a:rPr lang="pt-PT" dirty="0" smtClean="0">
                <a:latin typeface="Calibri"/>
                <a:cs typeface="Calibri"/>
              </a:rPr>
              <a:t>●</a:t>
            </a:r>
            <a:r>
              <a:rPr lang="pt-PT" dirty="0" smtClean="0"/>
              <a:t>Tipo </a:t>
            </a:r>
            <a:r>
              <a:rPr lang="pt-PT" dirty="0"/>
              <a:t>e localização do contacto entre os diferentes tipos de litologia; </a:t>
            </a:r>
          </a:p>
          <a:p>
            <a:r>
              <a:rPr lang="pt-PT" dirty="0" smtClean="0">
                <a:latin typeface="Calibri"/>
                <a:cs typeface="Calibri"/>
              </a:rPr>
              <a:t>●</a:t>
            </a:r>
            <a:r>
              <a:rPr lang="pt-PT" dirty="0" smtClean="0"/>
              <a:t>T</a:t>
            </a:r>
            <a:r>
              <a:rPr lang="pt-PT" dirty="0" smtClean="0"/>
              <a:t>ipo</a:t>
            </a:r>
            <a:r>
              <a:rPr lang="pt-PT" dirty="0"/>
              <a:t>, idade relativa e localização das diferentes formações geológicas; </a:t>
            </a:r>
          </a:p>
          <a:p>
            <a:r>
              <a:rPr lang="pt-PT" dirty="0" smtClean="0">
                <a:latin typeface="Calibri"/>
                <a:cs typeface="Calibri"/>
              </a:rPr>
              <a:t>●</a:t>
            </a:r>
            <a:r>
              <a:rPr lang="pt-PT" dirty="0" smtClean="0"/>
              <a:t>Tipo </a:t>
            </a:r>
            <a:r>
              <a:rPr lang="pt-PT" dirty="0"/>
              <a:t>e localização dos depósitos de superfície; </a:t>
            </a:r>
          </a:p>
          <a:p>
            <a:r>
              <a:rPr lang="pt-PT" dirty="0" smtClean="0">
                <a:latin typeface="Calibri"/>
                <a:cs typeface="Calibri"/>
              </a:rPr>
              <a:t>● </a:t>
            </a:r>
            <a:r>
              <a:rPr lang="pt-PT" dirty="0" err="1" smtClean="0"/>
              <a:t>Direcção</a:t>
            </a:r>
            <a:r>
              <a:rPr lang="pt-PT" dirty="0" smtClean="0"/>
              <a:t> </a:t>
            </a:r>
            <a:r>
              <a:rPr lang="pt-PT" dirty="0"/>
              <a:t>e inclinação das rochas estratificadas; </a:t>
            </a:r>
          </a:p>
          <a:p>
            <a:r>
              <a:rPr lang="pt-PT" dirty="0" smtClean="0">
                <a:latin typeface="Calibri"/>
                <a:cs typeface="Calibri"/>
              </a:rPr>
              <a:t>●</a:t>
            </a:r>
            <a:r>
              <a:rPr lang="pt-PT" dirty="0" smtClean="0"/>
              <a:t>Tipo </a:t>
            </a:r>
            <a:r>
              <a:rPr lang="pt-PT" dirty="0"/>
              <a:t>e localização de </a:t>
            </a:r>
            <a:r>
              <a:rPr lang="pt-PT" dirty="0" err="1"/>
              <a:t>aspectos</a:t>
            </a:r>
            <a:r>
              <a:rPr lang="pt-PT" dirty="0"/>
              <a:t> relacionados com a deformação das rochas; </a:t>
            </a:r>
          </a:p>
          <a:p>
            <a:r>
              <a:rPr lang="pt-PT" dirty="0" smtClean="0">
                <a:latin typeface="Calibri"/>
                <a:cs typeface="Calibri"/>
              </a:rPr>
              <a:t>● </a:t>
            </a:r>
            <a:r>
              <a:rPr lang="pt-PT" dirty="0" smtClean="0"/>
              <a:t>Base </a:t>
            </a:r>
            <a:r>
              <a:rPr lang="pt-PT" dirty="0"/>
              <a:t>topográfica que serve de apoio à cartografia geológica. </a:t>
            </a:r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pPr algn="ctr"/>
            <a:r>
              <a:rPr lang="pt-PT" b="1" dirty="0" smtClean="0"/>
              <a:t>Carta </a:t>
            </a:r>
            <a:r>
              <a:rPr lang="pt-PT" b="1" dirty="0"/>
              <a:t>Geológica </a:t>
            </a:r>
          </a:p>
        </p:txBody>
      </p:sp>
      <p:pic>
        <p:nvPicPr>
          <p:cNvPr id="15362" name="Picture 2" descr="http://4.bp.blogspot.com/_Cz1x4f84f9g/TNlr-1HNtQI/AAAAAAAAAJU/NHU9MOJHDXQ/s1600/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6069849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40466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O que é um perfil topográfico?</a:t>
            </a:r>
            <a:endParaRPr lang="pt-PT" b="1" dirty="0"/>
          </a:p>
        </p:txBody>
      </p:sp>
      <p:sp>
        <p:nvSpPr>
          <p:cNvPr id="3" name="Rectângulo 2"/>
          <p:cNvSpPr/>
          <p:nvPr/>
        </p:nvSpPr>
        <p:spPr>
          <a:xfrm>
            <a:off x="323528" y="1124744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O perfil topográfico é uma representação gráfica de um corte vertical do terreno de acordo com uma </a:t>
            </a:r>
            <a:r>
              <a:rPr lang="pt-PT" dirty="0" err="1"/>
              <a:t>direcção</a:t>
            </a:r>
            <a:r>
              <a:rPr lang="pt-PT" dirty="0"/>
              <a:t> anteriormente escolhida; essa </a:t>
            </a:r>
            <a:r>
              <a:rPr lang="pt-PT" dirty="0" err="1"/>
              <a:t>direcção</a:t>
            </a:r>
            <a:r>
              <a:rPr lang="pt-PT" dirty="0"/>
              <a:t> deve ter em conta que a linha que traçamos no mapa deve ser o mais perpendicular possível às curvas de nível. </a:t>
            </a:r>
          </a:p>
          <a:p>
            <a:endParaRPr lang="pt-PT" b="1" dirty="0" smtClean="0"/>
          </a:p>
          <a:p>
            <a:endParaRPr lang="pt-PT" b="1" dirty="0"/>
          </a:p>
          <a:p>
            <a:r>
              <a:rPr lang="pt-PT" b="1" dirty="0" smtClean="0"/>
              <a:t>Pode </a:t>
            </a:r>
            <a:r>
              <a:rPr lang="pt-PT" b="1" dirty="0"/>
              <a:t>ter várias aplicações: </a:t>
            </a:r>
          </a:p>
          <a:p>
            <a:r>
              <a:rPr lang="pt-PT" dirty="0"/>
              <a:t>- delimitação de áreas; </a:t>
            </a:r>
          </a:p>
          <a:p>
            <a:r>
              <a:rPr lang="pt-PT" dirty="0"/>
              <a:t>- construção de estradas, edifícios, barragens; </a:t>
            </a:r>
          </a:p>
          <a:p>
            <a:r>
              <a:rPr lang="pt-PT" dirty="0"/>
              <a:t>- urbanização, saneamento e loteamentos; </a:t>
            </a:r>
          </a:p>
          <a:p>
            <a:r>
              <a:rPr lang="pt-PT" dirty="0"/>
              <a:t>- construção de canais de irrigação, pontes, túneis, viadutos; </a:t>
            </a:r>
          </a:p>
          <a:p>
            <a:r>
              <a:rPr lang="pt-PT" dirty="0"/>
              <a:t>- planeamento de linhas de transmissão e eletrificação, etc. </a:t>
            </a:r>
          </a:p>
        </p:txBody>
      </p:sp>
      <p:pic>
        <p:nvPicPr>
          <p:cNvPr id="16386" name="Picture 2" descr="http://n.i.uol.com.br/licaodecasa/ensmedio/geografia/hips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4674096" cy="6368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33265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Diferença entre curva de nível e curva mestra</a:t>
            </a:r>
            <a:endParaRPr lang="pt-PT" b="1" dirty="0"/>
          </a:p>
        </p:txBody>
      </p:sp>
      <p:sp>
        <p:nvSpPr>
          <p:cNvPr id="3" name="Rectângulo 2"/>
          <p:cNvSpPr/>
          <p:nvPr/>
        </p:nvSpPr>
        <p:spPr>
          <a:xfrm>
            <a:off x="251520" y="1052736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FF3300"/>
                </a:solidFill>
              </a:rPr>
              <a:t>Curva de </a:t>
            </a:r>
            <a:r>
              <a:rPr lang="pt-PT" dirty="0" smtClean="0">
                <a:solidFill>
                  <a:srgbClr val="FF3300"/>
                </a:solidFill>
              </a:rPr>
              <a:t>Nível- </a:t>
            </a:r>
            <a:r>
              <a:rPr lang="pt-PT" dirty="0"/>
              <a:t>Linha que une os pontos com a mesma altitude. Ao intervalo entre as curvas de nível, damos o nome de equidistância, trata-se do desnível existente entre as mesmas. Podem tomar os valor de 2,5 ou 5 metros. </a:t>
            </a:r>
          </a:p>
          <a:p>
            <a:endParaRPr lang="pt-PT" dirty="0" smtClean="0"/>
          </a:p>
          <a:p>
            <a:endParaRPr lang="pt-PT" dirty="0"/>
          </a:p>
          <a:p>
            <a:r>
              <a:rPr lang="pt-PT" b="1" dirty="0" smtClean="0">
                <a:solidFill>
                  <a:srgbClr val="FF3300"/>
                </a:solidFill>
              </a:rPr>
              <a:t>Curva </a:t>
            </a:r>
            <a:r>
              <a:rPr lang="pt-PT" b="1" dirty="0">
                <a:solidFill>
                  <a:srgbClr val="FF3300"/>
                </a:solidFill>
              </a:rPr>
              <a:t>Mestra- </a:t>
            </a:r>
            <a:r>
              <a:rPr lang="pt-PT" dirty="0"/>
              <a:t>Linha que se encontra a cada 5 curvas de nível. São mais acentuadas que as anteriores para facilitar a interpretação das cartas. </a:t>
            </a:r>
          </a:p>
          <a:p>
            <a:r>
              <a:rPr lang="pt-PT" dirty="0"/>
              <a:t>Fig. 5 </a:t>
            </a:r>
          </a:p>
        </p:txBody>
      </p:sp>
      <p:pic>
        <p:nvPicPr>
          <p:cNvPr id="17410" name="Picture 2" descr="http://4.bp.blogspot.com/_0YxLSeTp06E/TRouWlsg3EI/AAAAAAAABJI/1sKPUwrsTGg/s1600/Curvas+Mestras+Soluc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268760"/>
            <a:ext cx="5400600" cy="5125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40466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O que é um corte geológico?</a:t>
            </a:r>
            <a:endParaRPr lang="pt-PT" b="1" dirty="0"/>
          </a:p>
        </p:txBody>
      </p:sp>
      <p:sp>
        <p:nvSpPr>
          <p:cNvPr id="3" name="Rectângulo 2"/>
          <p:cNvSpPr/>
          <p:nvPr/>
        </p:nvSpPr>
        <p:spPr>
          <a:xfrm>
            <a:off x="323528" y="1052736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Representação gráfica, onde é possível visualizar a disposição e as relações entre as diferentes rochas que se encontram em profundidade, facilitando assim a leitura das estruturas que ocorrem na carta. Pode não existir concordância entre a escala da carta do perfil e a da maior parte dos acidentes geológicos. Estes organizam-se segundo traços ou planos que não são, geralmente, paralelos ou perpendiculares à linha de perfil. </a:t>
            </a:r>
          </a:p>
        </p:txBody>
      </p:sp>
      <p:pic>
        <p:nvPicPr>
          <p:cNvPr id="18434" name="Picture 2" descr="http://rochadapena.no.sapo.pt/images/corte_geol_E_r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84984"/>
            <a:ext cx="7381875" cy="3286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23528" y="1196752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Escala (gráfica ou numérica) </a:t>
            </a:r>
            <a:r>
              <a:rPr lang="pt-PT" b="1" dirty="0" smtClean="0"/>
              <a:t>- </a:t>
            </a:r>
            <a:r>
              <a:rPr lang="pt-PT" dirty="0" smtClean="0"/>
              <a:t>Relação </a:t>
            </a:r>
            <a:r>
              <a:rPr lang="pt-PT" dirty="0"/>
              <a:t>entre a dimensão de um </a:t>
            </a:r>
            <a:r>
              <a:rPr lang="pt-PT" dirty="0" err="1"/>
              <a:t>objecto</a:t>
            </a:r>
            <a:r>
              <a:rPr lang="pt-PT" dirty="0"/>
              <a:t> do mundo real e a sua representação. </a:t>
            </a:r>
          </a:p>
          <a:p>
            <a:endParaRPr lang="pt-PT" dirty="0"/>
          </a:p>
          <a:p>
            <a:r>
              <a:rPr lang="pt-PT" b="1" dirty="0" err="1" smtClean="0"/>
              <a:t>Geodésia</a:t>
            </a:r>
            <a:r>
              <a:rPr lang="pt-PT" b="1" dirty="0"/>
              <a:t>-</a:t>
            </a:r>
            <a:r>
              <a:rPr lang="pt-PT" b="1" dirty="0" smtClean="0"/>
              <a:t> </a:t>
            </a:r>
            <a:r>
              <a:rPr lang="pt-PT" dirty="0"/>
              <a:t>Ciência que se ocupa de estudar as formas e dimensões da Terra, bem como o seu campo gravítico. </a:t>
            </a:r>
          </a:p>
          <a:p>
            <a:endParaRPr lang="pt-PT" dirty="0"/>
          </a:p>
          <a:p>
            <a:r>
              <a:rPr lang="pt-PT" b="1" dirty="0" smtClean="0"/>
              <a:t>Sistemas </a:t>
            </a:r>
            <a:r>
              <a:rPr lang="pt-PT" b="1" dirty="0"/>
              <a:t>de </a:t>
            </a:r>
            <a:r>
              <a:rPr lang="pt-PT" b="1" dirty="0" smtClean="0"/>
              <a:t>Coordenadas- </a:t>
            </a:r>
            <a:r>
              <a:rPr lang="pt-PT" dirty="0" smtClean="0"/>
              <a:t>Através </a:t>
            </a:r>
            <a:r>
              <a:rPr lang="pt-PT" dirty="0"/>
              <a:t>da utilização do GPS (latitude, longitude e altitude). </a:t>
            </a:r>
          </a:p>
          <a:p>
            <a:endParaRPr lang="pt-PT" dirty="0"/>
          </a:p>
          <a:p>
            <a:r>
              <a:rPr lang="pt-PT" b="1" dirty="0" err="1" smtClean="0"/>
              <a:t>Projecções</a:t>
            </a:r>
            <a:r>
              <a:rPr lang="pt-PT" b="1" dirty="0" smtClean="0"/>
              <a:t> </a:t>
            </a:r>
            <a:r>
              <a:rPr lang="pt-PT" b="1" dirty="0"/>
              <a:t>Cartográficas (plana, cónica ou cilíndrica</a:t>
            </a:r>
            <a:r>
              <a:rPr lang="pt-PT" b="1" dirty="0" smtClean="0"/>
              <a:t>)- </a:t>
            </a:r>
            <a:r>
              <a:rPr lang="pt-PT" dirty="0"/>
              <a:t>É definida como um tipo de traçado sistemático de linhas numa superfície plana, destinado à representação de paralelos de latitude e meridianos de longitude. São desenvolvidas para minimizarem as imperfeições das cartas e proporcionarem um maior rigor científico</a:t>
            </a:r>
            <a:r>
              <a:rPr lang="pt-PT" b="1" dirty="0"/>
              <a:t>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9512" y="3326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Técnicas da cartografia</a:t>
            </a:r>
            <a:r>
              <a:rPr lang="pt-PT" dirty="0" smtClean="0"/>
              <a:t>:</a:t>
            </a:r>
            <a:endParaRPr lang="pt-PT" dirty="0"/>
          </a:p>
        </p:txBody>
      </p:sp>
      <p:pic>
        <p:nvPicPr>
          <p:cNvPr id="19458" name="Picture 2" descr="http://2.bp.blogspot.com/-9A28j0kYezM/T2T2UQTyVlI/AAAAAAAAElc/6qEXpusZEb0/s400/quest%25C3%25A3o%2B11%2Be%2B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05064"/>
            <a:ext cx="5068392" cy="2610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95536" y="332656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Curvas </a:t>
            </a:r>
            <a:r>
              <a:rPr lang="pt-PT" b="1" dirty="0"/>
              <a:t>de </a:t>
            </a:r>
            <a:r>
              <a:rPr lang="pt-PT" b="1" dirty="0" smtClean="0"/>
              <a:t>Nível- </a:t>
            </a:r>
            <a:r>
              <a:rPr lang="pt-PT" dirty="0" smtClean="0"/>
              <a:t>linhas </a:t>
            </a:r>
            <a:r>
              <a:rPr lang="pt-PT" dirty="0"/>
              <a:t>imaginárias do terreno, todos os pontos de cada linha têm a mesma altitude, relação ao nível do mar. </a:t>
            </a:r>
            <a:endParaRPr lang="pt-PT" dirty="0" smtClean="0"/>
          </a:p>
          <a:p>
            <a:endParaRPr lang="pt-PT" b="1" dirty="0"/>
          </a:p>
          <a:p>
            <a:endParaRPr lang="pt-PT" b="1" dirty="0"/>
          </a:p>
          <a:p>
            <a:r>
              <a:rPr lang="pt-PT" b="1" dirty="0" smtClean="0"/>
              <a:t>Técnicas </a:t>
            </a:r>
            <a:r>
              <a:rPr lang="pt-PT" b="1" dirty="0"/>
              <a:t>de Levantamento: </a:t>
            </a:r>
          </a:p>
          <a:p>
            <a:r>
              <a:rPr lang="pt-PT" dirty="0"/>
              <a:t>o Fotografias Aéreas </a:t>
            </a:r>
          </a:p>
          <a:p>
            <a:r>
              <a:rPr lang="pt-PT" dirty="0"/>
              <a:t>o Imagens de </a:t>
            </a:r>
            <a:r>
              <a:rPr lang="pt-PT" dirty="0" err="1"/>
              <a:t>Satélies</a:t>
            </a:r>
            <a:r>
              <a:rPr lang="pt-PT" dirty="0"/>
              <a:t> </a:t>
            </a:r>
          </a:p>
          <a:p>
            <a:r>
              <a:rPr lang="pt-PT" dirty="0"/>
              <a:t>o </a:t>
            </a:r>
            <a:r>
              <a:rPr lang="pt-PT" dirty="0" err="1"/>
              <a:t>Sensoriamento</a:t>
            </a:r>
            <a:r>
              <a:rPr lang="pt-PT" dirty="0"/>
              <a:t> Remoto (através de satélites com sensores) </a:t>
            </a:r>
          </a:p>
          <a:p>
            <a:r>
              <a:rPr lang="pt-PT" dirty="0"/>
              <a:t>o GPS (Sistema de Posicionamento Global) </a:t>
            </a:r>
          </a:p>
        </p:txBody>
      </p:sp>
      <p:pic>
        <p:nvPicPr>
          <p:cNvPr id="20482" name="Picture 2" descr="http://2.bp.blogspot.com/_DOGrS_Mn5Jo/TU7NHrx1IaI/AAAAAAAAAc0/mAF-7zhQ5as/s1600/CARNAUBA+DOS+DANTAS+500+MTS+DE+AL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140968"/>
            <a:ext cx="4810625" cy="333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467544" y="332656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 </a:t>
            </a:r>
            <a:r>
              <a:rPr lang="pt-PT" b="1" dirty="0"/>
              <a:t>Planimetria </a:t>
            </a:r>
            <a:r>
              <a:rPr lang="pt-PT" b="1" dirty="0" smtClean="0"/>
              <a:t>- </a:t>
            </a:r>
            <a:r>
              <a:rPr lang="pt-PT" dirty="0"/>
              <a:t>estuda os métodos e procedimentos que serão utilizados na planificação do terreno em cartas. </a:t>
            </a:r>
            <a:endParaRPr lang="pt-PT" dirty="0" smtClean="0"/>
          </a:p>
          <a:p>
            <a:endParaRPr lang="pt-PT" dirty="0"/>
          </a:p>
          <a:p>
            <a:endParaRPr lang="pt-PT" b="1" dirty="0"/>
          </a:p>
          <a:p>
            <a:r>
              <a:rPr lang="pt-PT" b="1" dirty="0" smtClean="0"/>
              <a:t> </a:t>
            </a:r>
            <a:r>
              <a:rPr lang="pt-PT" b="1" dirty="0"/>
              <a:t>Altimetria </a:t>
            </a:r>
            <a:r>
              <a:rPr lang="pt-PT" b="1" dirty="0" smtClean="0"/>
              <a:t>- </a:t>
            </a:r>
            <a:r>
              <a:rPr lang="pt-PT" dirty="0"/>
              <a:t>estuda os métodos e procedimentos que levam a representação do relevo, através do cálculo das alturas de determinados pontos, com base numa convenção altimétrica adequada. </a:t>
            </a:r>
          </a:p>
          <a:p>
            <a:endParaRPr lang="pt-PT" dirty="0"/>
          </a:p>
          <a:p>
            <a:r>
              <a:rPr lang="pt-PT" dirty="0" smtClean="0"/>
              <a:t>Entre </a:t>
            </a:r>
            <a:r>
              <a:rPr lang="pt-PT" dirty="0"/>
              <a:t>outras… </a:t>
            </a:r>
          </a:p>
        </p:txBody>
      </p:sp>
      <p:pic>
        <p:nvPicPr>
          <p:cNvPr id="21506" name="Picture 2" descr="http://2.bp.blogspot.com/-cOOiGO5dGbU/TeesuztsCSI/AAAAAAAAAG8/5mh0dasod9o/s1600/Altimetria90+manteig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8539155" cy="266315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6588224" y="60932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/>
              <a:t>Altimetria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</TotalTime>
  <Words>1394</Words>
  <Application>Microsoft Office PowerPoint</Application>
  <PresentationFormat>Apresentação no Ecrã (4:3)</PresentationFormat>
  <Paragraphs>141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Viagem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Liliana</dc:creator>
  <cp:lastModifiedBy>Liliana</cp:lastModifiedBy>
  <cp:revision>7</cp:revision>
  <dcterms:created xsi:type="dcterms:W3CDTF">2012-03-21T22:32:12Z</dcterms:created>
  <dcterms:modified xsi:type="dcterms:W3CDTF">2012-03-21T23:33:07Z</dcterms:modified>
</cp:coreProperties>
</file>