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0" r:id="rId2"/>
    <p:sldId id="258" r:id="rId3"/>
    <p:sldId id="261" r:id="rId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569C18-EDF1-4414-AD24-B3583158659D}" type="datetimeFigureOut">
              <a:rPr lang="pt-PT" smtClean="0"/>
              <a:pPr/>
              <a:t>08-12-2011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7C391-E877-43D2-A542-F4F61BC5011D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056454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90E235E-09C6-4F8B-8F9B-2391B9E205A0}" type="datetimeFigureOut">
              <a:rPr lang="pt-PT" smtClean="0"/>
              <a:pPr/>
              <a:t>08-12-2011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F4F821-BC36-4B50-B277-39FA1947621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235E-09C6-4F8B-8F9B-2391B9E205A0}" type="datetimeFigureOut">
              <a:rPr lang="pt-PT" smtClean="0"/>
              <a:pPr/>
              <a:t>08-12-2011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4F821-BC36-4B50-B277-39FA1947621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90E235E-09C6-4F8B-8F9B-2391B9E205A0}" type="datetimeFigureOut">
              <a:rPr lang="pt-PT" smtClean="0"/>
              <a:pPr/>
              <a:t>08-12-2011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7" name="Rec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6F4F821-BC36-4B50-B277-39FA1947621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235E-09C6-4F8B-8F9B-2391B9E205A0}" type="datetimeFigureOut">
              <a:rPr lang="pt-PT" smtClean="0"/>
              <a:pPr/>
              <a:t>08-12-2011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F4F821-BC36-4B50-B277-39FA19476210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7" name="Rec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2" name="Marcador de Posição d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235E-09C6-4F8B-8F9B-2391B9E205A0}" type="datetimeFigureOut">
              <a:rPr lang="pt-PT" smtClean="0"/>
              <a:pPr/>
              <a:t>08-12-2011</a:t>
            </a:fld>
            <a:endParaRPr lang="pt-PT"/>
          </a:p>
        </p:txBody>
      </p:sp>
      <p:sp>
        <p:nvSpPr>
          <p:cNvPr id="13" name="Marcador de Posição do Número do Diapositivo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6F4F821-BC36-4B50-B277-39FA19476210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Marcador de Posição do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90E235E-09C6-4F8B-8F9B-2391B9E205A0}" type="datetimeFigureOut">
              <a:rPr lang="pt-PT" smtClean="0"/>
              <a:pPr/>
              <a:t>08-12-2011</a:t>
            </a:fld>
            <a:endParaRPr lang="pt-PT"/>
          </a:p>
        </p:txBody>
      </p:sp>
      <p:sp>
        <p:nvSpPr>
          <p:cNvPr id="10" name="Marcador de Posição do Número do Diapositivo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6F4F821-BC36-4B50-B277-39FA19476210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2" name="Marcador de Posição do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90E235E-09C6-4F8B-8F9B-2391B9E205A0}" type="datetimeFigureOut">
              <a:rPr lang="pt-PT" smtClean="0"/>
              <a:pPr/>
              <a:t>08-12-2011</a:t>
            </a:fld>
            <a:endParaRPr lang="pt-PT"/>
          </a:p>
        </p:txBody>
      </p:sp>
      <p:sp>
        <p:nvSpPr>
          <p:cNvPr id="12" name="Marcador de Posição do Número do Diapositivo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6F4F821-BC36-4B50-B277-39FA19476210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Marcador de Posição do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PT"/>
          </a:p>
        </p:txBody>
      </p:sp>
      <p:sp>
        <p:nvSpPr>
          <p:cNvPr id="16" name="Marcador de Posição do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5" name="Marcador de Posição do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235E-09C6-4F8B-8F9B-2391B9E205A0}" type="datetimeFigureOut">
              <a:rPr lang="pt-PT" smtClean="0"/>
              <a:pPr/>
              <a:t>08-12-2011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F4F821-BC36-4B50-B277-39FA1947621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235E-09C6-4F8B-8F9B-2391B9E205A0}" type="datetimeFigureOut">
              <a:rPr lang="pt-PT" smtClean="0"/>
              <a:pPr/>
              <a:t>08-12-2011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F4F821-BC36-4B50-B277-39FA1947621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E235E-09C6-4F8B-8F9B-2391B9E205A0}" type="datetimeFigureOut">
              <a:rPr lang="pt-PT" smtClean="0"/>
              <a:pPr/>
              <a:t>08-12-2011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F4F821-BC36-4B50-B277-39FA19476210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Rec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1" name="Rec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Marcador de Posição d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90E235E-09C6-4F8B-8F9B-2391B9E205A0}" type="datetimeFigureOut">
              <a:rPr lang="pt-PT" smtClean="0"/>
              <a:pPr/>
              <a:t>08-12-2011</a:t>
            </a:fld>
            <a:endParaRPr lang="pt-PT"/>
          </a:p>
        </p:txBody>
      </p:sp>
      <p:sp>
        <p:nvSpPr>
          <p:cNvPr id="13" name="Marcador de Posição do Número do Diapositivo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6F4F821-BC36-4B50-B277-39FA19476210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Marcador de Posição do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0E235E-09C6-4F8B-8F9B-2391B9E205A0}" type="datetimeFigureOut">
              <a:rPr lang="pt-PT" smtClean="0"/>
              <a:pPr/>
              <a:t>08-12-2011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Rec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6F4F821-BC36-4B50-B277-39FA1947621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ites.google.com/site/geologiaebiologia/tect%C3%B3nica-de-placas/teoria-da-isostasia" TargetMode="External"/><Relationship Id="rId2" Type="http://schemas.openxmlformats.org/officeDocument/2006/relationships/hyperlink" Target="http://pt.wikipedia.org/wiki/Isostasi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lideshare.net/francisco79/isostasia-585502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107504" y="116632"/>
            <a:ext cx="8153400" cy="4495800"/>
          </a:xfrm>
        </p:spPr>
        <p:txBody>
          <a:bodyPr/>
          <a:lstStyle/>
          <a:p>
            <a:pPr algn="ctr">
              <a:buNone/>
            </a:pPr>
            <a:r>
              <a:rPr lang="pt-PT" sz="7200" b="1" dirty="0" smtClean="0">
                <a:solidFill>
                  <a:srgbClr val="008080"/>
                </a:solidFill>
                <a:latin typeface="Candara" pitchFamily="34" charset="0"/>
              </a:rPr>
              <a:t>Isostasia</a:t>
            </a:r>
          </a:p>
          <a:p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539552" y="1628800"/>
            <a:ext cx="7848872" cy="369332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latin typeface="Candara" pitchFamily="34" charset="0"/>
              </a:rPr>
              <a:t>Balanço gravitacional permanente em que a crosta e o manto se encontram.</a:t>
            </a:r>
            <a:endParaRPr lang="pt-PT" dirty="0">
              <a:latin typeface="Candara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23528" y="2204864"/>
            <a:ext cx="828092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 smtClean="0">
                <a:latin typeface="Candara" pitchFamily="34" charset="0"/>
              </a:rPr>
              <a:t>Teoria da Isostasia </a:t>
            </a:r>
          </a:p>
          <a:p>
            <a:pPr algn="ctr"/>
            <a:r>
              <a:rPr lang="pt-PT" sz="2000" dirty="0" smtClean="0">
                <a:latin typeface="Candara" pitchFamily="34" charset="0"/>
              </a:rPr>
              <a:t>  Teoria que tenta explicar as posições de equilíbrio que ocorrem em profundidade entre a astenosfera e a litosfera, daí resultante os movimentos verticais da crusta. </a:t>
            </a:r>
            <a:endParaRPr lang="pt-PT" sz="2000" dirty="0">
              <a:latin typeface="Candara" pitchFamily="34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 l="17719" t="32484" r="19676" b="45368"/>
          <a:stretch>
            <a:fillRect/>
          </a:stretch>
        </p:blipFill>
        <p:spPr bwMode="auto">
          <a:xfrm>
            <a:off x="611560" y="3645024"/>
            <a:ext cx="7776864" cy="22015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CaixaDeTexto 7"/>
          <p:cNvSpPr txBox="1"/>
          <p:nvPr/>
        </p:nvSpPr>
        <p:spPr>
          <a:xfrm>
            <a:off x="179512" y="6093296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 smtClean="0">
                <a:latin typeface="Candara" pitchFamily="34" charset="0"/>
              </a:rPr>
              <a:t>O iceberg e o navio flutuam porque o volume submerso é mais leve que o volume da água deslocado.</a:t>
            </a:r>
            <a:endParaRPr lang="pt-PT" sz="1400" dirty="0">
              <a:latin typeface="Candara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652120" y="5780782"/>
            <a:ext cx="34918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dirty="0" smtClean="0">
                <a:latin typeface="Candara" pitchFamily="34" charset="0"/>
              </a:rPr>
              <a:t>De igual forma o volume relativamente leve da </a:t>
            </a:r>
            <a:r>
              <a:rPr lang="pt-PT" sz="1400" dirty="0">
                <a:latin typeface="Candara" pitchFamily="34" charset="0"/>
              </a:rPr>
              <a:t>C</a:t>
            </a:r>
            <a:r>
              <a:rPr lang="pt-PT" sz="1400" dirty="0" smtClean="0">
                <a:latin typeface="Candara" pitchFamily="34" charset="0"/>
              </a:rPr>
              <a:t>rosta Continental projectado no manto permite a “flutuação” da montanha.</a:t>
            </a:r>
            <a:endParaRPr lang="pt-PT" sz="1400" dirty="0">
              <a:latin typeface="Candara" pitchFamily="34" charset="0"/>
            </a:endParaRPr>
          </a:p>
        </p:txBody>
      </p:sp>
      <p:pic>
        <p:nvPicPr>
          <p:cNvPr id="27650" name="Picture 2" descr="http://sites.google.com/site/geologiaebiologia/tect%C3%B3nica-de-placas/teoria-da-isostasia/IsostasiaB.jpg?attredirects=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556792"/>
            <a:ext cx="4773686" cy="511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pt-PT" b="1" dirty="0" smtClean="0">
                <a:solidFill>
                  <a:srgbClr val="008080"/>
                </a:solidFill>
                <a:latin typeface="Candara" pitchFamily="34" charset="0"/>
              </a:rPr>
              <a:t>Equilíbrio Isostático</a:t>
            </a:r>
            <a:endParaRPr lang="pt-PT" b="1" dirty="0">
              <a:solidFill>
                <a:srgbClr val="008080"/>
              </a:solidFill>
              <a:latin typeface="Candara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 smtClean="0"/>
          </a:p>
          <a:p>
            <a:endParaRPr lang="pt-PT" dirty="0"/>
          </a:p>
        </p:txBody>
      </p:sp>
      <p:sp>
        <p:nvSpPr>
          <p:cNvPr id="5" name="CaixaDeTexto 4"/>
          <p:cNvSpPr txBox="1"/>
          <p:nvPr/>
        </p:nvSpPr>
        <p:spPr>
          <a:xfrm>
            <a:off x="179512" y="1556792"/>
            <a:ext cx="88204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 smtClean="0">
                <a:latin typeface="Candara" pitchFamily="34" charset="0"/>
              </a:rPr>
              <a:t>Anomalias isostáticas podem ser positivas ou negativas:</a:t>
            </a:r>
          </a:p>
          <a:p>
            <a:endParaRPr lang="pt-PT" sz="2000" dirty="0">
              <a:latin typeface="Candara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pt-PT" sz="2000" b="1" dirty="0" smtClean="0">
                <a:latin typeface="Candara" pitchFamily="34" charset="0"/>
              </a:rPr>
              <a:t>Anomalia Isostática Positiva </a:t>
            </a:r>
            <a:r>
              <a:rPr lang="pt-PT" sz="2000" dirty="0" smtClean="0">
                <a:latin typeface="Candara" pitchFamily="34" charset="0"/>
              </a:rPr>
              <a:t>- Significa que na vertical da estação onde foi efectuada a medição existe um excesso de materiais de elevada densidade. </a:t>
            </a:r>
          </a:p>
          <a:p>
            <a:pPr>
              <a:buFont typeface="Wingdings" pitchFamily="2" charset="2"/>
              <a:buChar char="§"/>
            </a:pPr>
            <a:endParaRPr lang="pt-PT" sz="2000" dirty="0" smtClean="0">
              <a:latin typeface="Candara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pt-PT" sz="2000" b="1" dirty="0" smtClean="0">
                <a:latin typeface="Candara" pitchFamily="34" charset="0"/>
              </a:rPr>
              <a:t>Anomalia Isostática Negativa </a:t>
            </a:r>
            <a:r>
              <a:rPr lang="pt-PT" sz="2000" dirty="0" smtClean="0">
                <a:latin typeface="Candara" pitchFamily="34" charset="0"/>
              </a:rPr>
              <a:t>– Significa que na vertical da estação de medida existe um défice de massa, portanto um </a:t>
            </a:r>
            <a:r>
              <a:rPr lang="pt-PT" sz="2000" b="1" dirty="0" smtClean="0">
                <a:latin typeface="Candara" pitchFamily="34" charset="0"/>
              </a:rPr>
              <a:t>excesso de rocha de baixa densidade.</a:t>
            </a:r>
          </a:p>
          <a:p>
            <a:pPr>
              <a:buFont typeface="Wingdings" pitchFamily="2" charset="2"/>
              <a:buChar char="§"/>
            </a:pPr>
            <a:endParaRPr lang="pt-PT" sz="2000" b="1" dirty="0">
              <a:latin typeface="Candara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pt-PT" sz="2000" b="1" dirty="0" smtClean="0">
                <a:latin typeface="Candara" pitchFamily="34" charset="0"/>
              </a:rPr>
              <a:t>Ajustamentos isostáticos  - </a:t>
            </a:r>
            <a:r>
              <a:rPr lang="pt-PT" sz="2000" dirty="0">
                <a:latin typeface="Candara" pitchFamily="34" charset="0"/>
              </a:rPr>
              <a:t>S</a:t>
            </a:r>
            <a:r>
              <a:rPr lang="pt-PT" sz="2000" dirty="0" smtClean="0">
                <a:latin typeface="Candara" pitchFamily="34" charset="0"/>
              </a:rPr>
              <a:t>ão todos os ajustamentos que ocorrem entre a litosfera e a astenosfera de modo a ajustarem os desequilíbrios ocorridos, quer pela erosão, quer pela deposição de material.</a:t>
            </a:r>
            <a:endParaRPr lang="pt-PT" sz="2000" dirty="0">
              <a:latin typeface="Candara" pitchFamily="34" charset="0"/>
            </a:endParaRPr>
          </a:p>
        </p:txBody>
      </p:sp>
      <p:sp>
        <p:nvSpPr>
          <p:cNvPr id="6" name="Marcador de Posição de Conteúdo 2"/>
          <p:cNvSpPr txBox="1">
            <a:spLocks/>
          </p:cNvSpPr>
          <p:nvPr/>
        </p:nvSpPr>
        <p:spPr>
          <a:xfrm>
            <a:off x="395536" y="1988840"/>
            <a:ext cx="8153400" cy="44958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pt-P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Hipótese de </a:t>
            </a:r>
            <a:r>
              <a:rPr kumimoji="0" lang="pt-PT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Airy</a:t>
            </a:r>
            <a:r>
              <a:rPr kumimoji="0" lang="pt-P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: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§"/>
              <a:tabLst/>
              <a:defRPr/>
            </a:pPr>
            <a:r>
              <a:rPr kumimoji="0" lang="pt-P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Os blocos </a:t>
            </a:r>
            <a:r>
              <a:rPr kumimoji="0" lang="pt-P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crustais</a:t>
            </a:r>
            <a:r>
              <a:rPr kumimoji="0" lang="pt-P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 apresentam a mesma densidade e diferentes espessuras.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§"/>
              <a:tabLst/>
              <a:defRPr/>
            </a:pPr>
            <a:r>
              <a:rPr kumimoji="0" lang="pt-P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Os blocos continentais apresentam-se mais elevados que os oceânicos, uma vez que têm maior espessura.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Arial" pitchFamily="34" charset="0"/>
              <a:buChar char="•"/>
              <a:tabLst/>
              <a:defRPr/>
            </a:pPr>
            <a:endParaRPr kumimoji="0" lang="pt-PT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pt-P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Hipótese de </a:t>
            </a:r>
            <a:r>
              <a:rPr kumimoji="0" lang="pt-PT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Pratt</a:t>
            </a:r>
            <a:r>
              <a:rPr kumimoji="0" lang="pt-P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: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§"/>
              <a:tabLst/>
              <a:defRPr/>
            </a:pPr>
            <a:r>
              <a:rPr kumimoji="0" lang="pt-P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Os blocos </a:t>
            </a:r>
            <a:r>
              <a:rPr kumimoji="0" lang="pt-P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crustais</a:t>
            </a:r>
            <a:r>
              <a:rPr kumimoji="0" lang="pt-P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 têm diferentes densidades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§"/>
              <a:tabLst/>
              <a:defRPr/>
            </a:pPr>
            <a:r>
              <a:rPr kumimoji="0" lang="pt-P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Todos os blocos </a:t>
            </a:r>
            <a:r>
              <a:rPr kumimoji="0" lang="pt-P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crustais</a:t>
            </a:r>
            <a:r>
              <a:rPr kumimoji="0" lang="pt-P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 estão ao mesmo nível (</a:t>
            </a:r>
            <a:r>
              <a:rPr kumimoji="0" lang="pt-PT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nível</a:t>
            </a:r>
            <a:r>
              <a:rPr kumimoji="0" lang="pt-P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 de compensação)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§"/>
              <a:tabLst/>
              <a:defRPr/>
            </a:pPr>
            <a:r>
              <a:rPr kumimoji="0" lang="pt-P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  <a:ea typeface="+mn-ea"/>
                <a:cs typeface="+mn-cs"/>
              </a:rPr>
              <a:t>A crusta continental possui maior elevação, uma vez que é menos densa que a crusta oceânica.</a:t>
            </a:r>
            <a:endParaRPr kumimoji="0" lang="pt-P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Bibliografia</a:t>
            </a:r>
            <a:endParaRPr lang="pt-PT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1520" y="1988840"/>
            <a:ext cx="8280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pt-PT" sz="2000" dirty="0" smtClean="0"/>
              <a:t> </a:t>
            </a:r>
            <a:r>
              <a:rPr lang="pt-PT" sz="2000" dirty="0" smtClean="0">
                <a:hlinkClick r:id="rId2"/>
              </a:rPr>
              <a:t>http://pt.wikipedia.org/wiki/Isostasia</a:t>
            </a:r>
            <a:endParaRPr lang="pt-PT" sz="2000" dirty="0" smtClean="0"/>
          </a:p>
          <a:p>
            <a:pPr>
              <a:buFont typeface="Wingdings" pitchFamily="2" charset="2"/>
              <a:buChar char="§"/>
            </a:pPr>
            <a:r>
              <a:rPr lang="pt-PT" sz="2000" dirty="0" smtClean="0"/>
              <a:t> </a:t>
            </a:r>
            <a:r>
              <a:rPr lang="pt-PT" sz="2000" dirty="0" smtClean="0">
                <a:hlinkClick r:id="rId3"/>
              </a:rPr>
              <a:t>http://sites.google.com/site/geologiaebiologia/tect%C3%B3nica-de-placas/teoria-da-isostasia</a:t>
            </a:r>
            <a:endParaRPr lang="pt-PT" sz="2000" dirty="0" smtClean="0"/>
          </a:p>
          <a:p>
            <a:pPr>
              <a:buFont typeface="Wingdings" pitchFamily="2" charset="2"/>
              <a:buChar char="§"/>
            </a:pPr>
            <a:r>
              <a:rPr lang="pt-PT" sz="2000" dirty="0" smtClean="0"/>
              <a:t> </a:t>
            </a:r>
            <a:r>
              <a:rPr lang="pt-PT" sz="2000" dirty="0" smtClean="0">
                <a:hlinkClick r:id="rId4"/>
              </a:rPr>
              <a:t>http://www.slideshare.net/francisco79/isostasia-5855027</a:t>
            </a:r>
            <a:endParaRPr lang="pt-PT" sz="2000" dirty="0" smtClean="0"/>
          </a:p>
          <a:p>
            <a:pPr>
              <a:buFont typeface="Wingdings" pitchFamily="2" charset="2"/>
              <a:buChar char="§"/>
            </a:pPr>
            <a:r>
              <a:rPr lang="pt-PT" sz="2000" dirty="0" smtClean="0"/>
              <a:t> Félix, José Mário. </a:t>
            </a:r>
            <a:r>
              <a:rPr lang="pt-PT" sz="2000" dirty="0" err="1" smtClean="0"/>
              <a:t>Sengo</a:t>
            </a:r>
            <a:r>
              <a:rPr lang="pt-PT" sz="2000" dirty="0" smtClean="0"/>
              <a:t>, Isabel Cristina. Chaves, Rosário Bastos. Geologia 12, Porto Editora, 2010. </a:t>
            </a:r>
            <a:endParaRPr lang="pt-PT" sz="2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644008" y="4221088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/>
              <a:t>Trabalho realizado por:</a:t>
            </a:r>
          </a:p>
          <a:p>
            <a:r>
              <a:rPr lang="pt-PT" sz="2400" dirty="0" smtClean="0"/>
              <a:t>- Joana Garcia, nº13</a:t>
            </a:r>
          </a:p>
          <a:p>
            <a:pPr>
              <a:buFontTx/>
              <a:buChar char="-"/>
            </a:pPr>
            <a:r>
              <a:rPr lang="pt-PT" sz="2400" dirty="0" smtClean="0"/>
              <a:t>Joana Pereira, nº14</a:t>
            </a:r>
          </a:p>
          <a:p>
            <a:pPr>
              <a:buFontTx/>
              <a:buChar char="-"/>
            </a:pPr>
            <a:r>
              <a:rPr lang="pt-PT" sz="2400" dirty="0" smtClean="0"/>
              <a:t> Liliana Santos, nº16</a:t>
            </a:r>
          </a:p>
          <a:p>
            <a:pPr>
              <a:buFontTx/>
              <a:buChar char="-"/>
            </a:pPr>
            <a:r>
              <a:rPr lang="pt-PT" sz="2400" dirty="0" smtClean="0"/>
              <a:t> Márcia Seguro, nº18</a:t>
            </a:r>
          </a:p>
          <a:p>
            <a:pPr>
              <a:buFontTx/>
              <a:buChar char="-"/>
            </a:pPr>
            <a:r>
              <a:rPr lang="pt-PT" sz="2400" dirty="0" smtClean="0"/>
              <a:t> Sara Silva, nº23</a:t>
            </a:r>
            <a:endParaRPr lang="pt-PT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Personalizado 1">
      <a:dk1>
        <a:sysClr val="windowText" lastClr="000000"/>
      </a:dk1>
      <a:lt1>
        <a:sysClr val="window" lastClr="FFFFFF"/>
      </a:lt1>
      <a:dk2>
        <a:srgbClr val="105964"/>
      </a:dk2>
      <a:lt2>
        <a:srgbClr val="DBF5F9"/>
      </a:lt2>
      <a:accent1>
        <a:srgbClr val="A9A100"/>
      </a:accent1>
      <a:accent2>
        <a:srgbClr val="000000"/>
      </a:accent2>
      <a:accent3>
        <a:srgbClr val="E2D700"/>
      </a:accent3>
      <a:accent4>
        <a:srgbClr val="E2D700"/>
      </a:accent4>
      <a:accent5>
        <a:srgbClr val="7CCA62"/>
      </a:accent5>
      <a:accent6>
        <a:srgbClr val="A5C249"/>
      </a:accent6>
      <a:hlink>
        <a:srgbClr val="E2D700"/>
      </a:hlink>
      <a:folHlink>
        <a:srgbClr val="A9A100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105</TotalTime>
  <Words>318</Words>
  <Application>Microsoft Office PowerPoint</Application>
  <PresentationFormat>Apresentação no Ecrã (4:3)</PresentationFormat>
  <Paragraphs>40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4" baseType="lpstr">
      <vt:lpstr>Mediano</vt:lpstr>
      <vt:lpstr>Diapositivo 1</vt:lpstr>
      <vt:lpstr>Equilíbrio Isostático</vt:lpstr>
      <vt:lpstr>Bibliografia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Aluno</dc:creator>
  <cp:lastModifiedBy>tmn</cp:lastModifiedBy>
  <cp:revision>13</cp:revision>
  <dcterms:created xsi:type="dcterms:W3CDTF">2011-11-18T08:35:10Z</dcterms:created>
  <dcterms:modified xsi:type="dcterms:W3CDTF">2011-12-08T20:10:11Z</dcterms:modified>
</cp:coreProperties>
</file>