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Rec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Rec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A36FD3-EDE9-48B0-B076-8F3A1127F0D3}" type="datetimeFigureOut">
              <a:rPr lang="pt-PT" smtClean="0"/>
              <a:pPr/>
              <a:t>16-11-2011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E0B78A-60ED-4311-B066-0058CAF0E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1.bp.blogspot.com/_opoBRNxCJKM/TOFibCfPw6I/AAAAAAAAABQ/2QGQg1l5_Hc/s1600/pangea.jpg"/>
          <p:cNvPicPr>
            <a:picLocks noChangeAspect="1" noChangeArrowheads="1"/>
          </p:cNvPicPr>
          <p:nvPr/>
        </p:nvPicPr>
        <p:blipFill>
          <a:blip r:embed="rId2" cstate="print"/>
          <a:srcRect r="5660" b="11321"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</p:spPr>
      </p:pic>
      <p:sp>
        <p:nvSpPr>
          <p:cNvPr id="5" name="Subtítulo 4"/>
          <p:cNvSpPr txBox="1">
            <a:spLocks noGrp="1"/>
          </p:cNvSpPr>
          <p:nvPr>
            <p:ph type="subTitle" idx="1"/>
          </p:nvPr>
        </p:nvSpPr>
        <p:spPr>
          <a:xfrm rot="524091">
            <a:off x="2208923" y="1269890"/>
            <a:ext cx="67056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obo Std" pitchFamily="34" charset="0"/>
                <a:cs typeface="Aharoni" pitchFamily="2" charset="-79"/>
              </a:rPr>
              <a:t>Os críticos da teoria da deriva dos continentes </a:t>
            </a:r>
            <a:endParaRPr lang="pt-PT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obo Std" pitchFamily="34" charset="0"/>
              <a:cs typeface="Aharoni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80528" y="6237312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Geologia 12º ANO</a:t>
            </a:r>
            <a:endParaRPr lang="pt-PT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084168" y="6237312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Liliana Santos nº16</a:t>
            </a:r>
            <a:endParaRPr lang="pt-PT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332656"/>
            <a:ext cx="3672408" cy="42780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Geológicos</a:t>
            </a:r>
          </a:p>
          <a:p>
            <a:pPr algn="ctr"/>
            <a:endParaRPr lang="pt-PT" sz="2400" dirty="0" smtClean="0">
              <a:latin typeface="+mj-lt"/>
            </a:endParaRPr>
          </a:p>
          <a:p>
            <a:pPr algn="ctr"/>
            <a:r>
              <a:rPr lang="pt-PT" sz="2400" dirty="0" smtClean="0">
                <a:latin typeface="+mj-lt"/>
              </a:rPr>
              <a:t>Como explicava </a:t>
            </a:r>
            <a:r>
              <a:rPr lang="pt-PT" sz="2400" dirty="0" err="1" smtClean="0">
                <a:latin typeface="+mj-lt"/>
              </a:rPr>
              <a:t>Wegener</a:t>
            </a:r>
            <a:r>
              <a:rPr lang="pt-PT" sz="2400" dirty="0" smtClean="0">
                <a:latin typeface="+mj-lt"/>
              </a:rPr>
              <a:t> que só após 100 </a:t>
            </a:r>
            <a:r>
              <a:rPr lang="pt-PT" sz="2400" dirty="0" err="1" smtClean="0">
                <a:latin typeface="+mj-lt"/>
              </a:rPr>
              <a:t>M.a</a:t>
            </a:r>
            <a:r>
              <a:rPr lang="pt-PT" sz="2400" dirty="0" smtClean="0">
                <a:latin typeface="+mj-lt"/>
              </a:rPr>
              <a:t> a </a:t>
            </a:r>
            <a:r>
              <a:rPr lang="pt-PT" sz="2400" dirty="0" err="1" smtClean="0">
                <a:latin typeface="+mj-lt"/>
              </a:rPr>
              <a:t>Pangea</a:t>
            </a:r>
            <a:r>
              <a:rPr lang="pt-PT" sz="2400" dirty="0" smtClean="0">
                <a:latin typeface="+mj-lt"/>
              </a:rPr>
              <a:t> se começasse a desagregar?</a:t>
            </a:r>
          </a:p>
          <a:p>
            <a:pPr algn="ctr"/>
            <a:r>
              <a:rPr lang="pt-PT" sz="2400" dirty="0" smtClean="0">
                <a:latin typeface="+mj-lt"/>
              </a:rPr>
              <a:t>Sem resposta para esta pergunta e sem estudos comparativos  o cientista alemão foi fortemente criticado</a:t>
            </a:r>
            <a:r>
              <a:rPr lang="pt-PT" sz="2800" dirty="0" smtClean="0"/>
              <a:t>.</a:t>
            </a:r>
            <a:endParaRPr lang="pt-PT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1582" t="61065" r="54822" b="10000"/>
          <a:stretch>
            <a:fillRect/>
          </a:stretch>
        </p:blipFill>
        <p:spPr bwMode="auto">
          <a:xfrm>
            <a:off x="4211960" y="2060848"/>
            <a:ext cx="4932040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836712"/>
            <a:ext cx="6768752" cy="3477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Geofísicos</a:t>
            </a:r>
          </a:p>
          <a:p>
            <a:pPr algn="ctr"/>
            <a:endParaRPr lang="pt-PT" sz="2400" dirty="0" smtClean="0">
              <a:latin typeface="+mj-lt"/>
            </a:endParaRPr>
          </a:p>
          <a:p>
            <a:pPr algn="ctr"/>
            <a:r>
              <a:rPr lang="pt-PT" sz="2400" dirty="0" smtClean="0">
                <a:latin typeface="+mj-lt"/>
              </a:rPr>
              <a:t>Teoria da isostasia</a:t>
            </a:r>
          </a:p>
          <a:p>
            <a:pPr algn="ctr"/>
            <a:r>
              <a:rPr lang="pt-PT" sz="2400" dirty="0" smtClean="0">
                <a:latin typeface="+mj-lt"/>
              </a:rPr>
              <a:t>(equilíbrio </a:t>
            </a:r>
            <a:r>
              <a:rPr lang="pt-PT" sz="2400" dirty="0" err="1" smtClean="0">
                <a:latin typeface="+mj-lt"/>
              </a:rPr>
              <a:t>gravitacional</a:t>
            </a:r>
            <a:r>
              <a:rPr lang="pt-PT" sz="2400" dirty="0" smtClean="0">
                <a:latin typeface="+mj-lt"/>
              </a:rPr>
              <a:t> e as suas alterações, entre a litosfera e a </a:t>
            </a:r>
            <a:r>
              <a:rPr lang="pt-PT" sz="2400" dirty="0" err="1" smtClean="0">
                <a:latin typeface="+mj-lt"/>
              </a:rPr>
              <a:t>astenosfera</a:t>
            </a:r>
            <a:r>
              <a:rPr lang="pt-PT" sz="2400" dirty="0" smtClean="0">
                <a:latin typeface="+mj-lt"/>
              </a:rPr>
              <a:t> da Terra) apenas justificava os movimentos </a:t>
            </a:r>
            <a:r>
              <a:rPr lang="pt-PT" sz="2400" dirty="0" smtClean="0">
                <a:latin typeface="+mj-lt"/>
              </a:rPr>
              <a:t>verticais.</a:t>
            </a:r>
          </a:p>
          <a:p>
            <a:pPr algn="ctr"/>
            <a:r>
              <a:rPr lang="pt-PT" sz="2400" dirty="0" smtClean="0">
                <a:latin typeface="+mj-lt"/>
              </a:rPr>
              <a:t>S</a:t>
            </a:r>
            <a:r>
              <a:rPr lang="pt-PT" sz="2400" dirty="0" smtClean="0">
                <a:latin typeface="+mj-lt"/>
              </a:rPr>
              <a:t>endo que a </a:t>
            </a:r>
            <a:r>
              <a:rPr lang="pt-PT" sz="2400" dirty="0" smtClean="0">
                <a:latin typeface="+mj-lt"/>
              </a:rPr>
              <a:t>explicação para os movimentos horizontais </a:t>
            </a:r>
            <a:r>
              <a:rPr lang="pt-PT" sz="2400" dirty="0" smtClean="0">
                <a:latin typeface="+mj-lt"/>
              </a:rPr>
              <a:t>não era suportada por dados </a:t>
            </a:r>
            <a:r>
              <a:rPr lang="pt-PT" sz="2400" dirty="0" err="1" smtClean="0">
                <a:latin typeface="+mj-lt"/>
              </a:rPr>
              <a:t>convicentes</a:t>
            </a:r>
            <a:r>
              <a:rPr lang="pt-PT" sz="2400" dirty="0" smtClean="0">
                <a:latin typeface="+mj-lt"/>
              </a:rPr>
              <a:t>.</a:t>
            </a:r>
            <a:endParaRPr lang="pt-PT" sz="2400" dirty="0">
              <a:latin typeface="+mj-lt"/>
            </a:endParaRPr>
          </a:p>
        </p:txBody>
      </p:sp>
      <p:pic>
        <p:nvPicPr>
          <p:cNvPr id="4" name="Picture 3" descr="http://t2.gstatic.com/images?q=tbn:ANd9GcTWHSoGMExrL8CQrI4Ix-mnlcwfqoDtmPhyz8tDoixHC8fp9rQq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01232"/>
            <a:ext cx="3216771" cy="265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916832"/>
            <a:ext cx="3528392" cy="39087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Geodésicos</a:t>
            </a:r>
          </a:p>
          <a:p>
            <a:pPr algn="ctr"/>
            <a:endParaRPr lang="pt-PT" sz="2800" dirty="0" smtClean="0"/>
          </a:p>
          <a:p>
            <a:pPr algn="ctr"/>
            <a:r>
              <a:rPr lang="pt-PT" sz="2400" dirty="0" smtClean="0">
                <a:latin typeface="+mj-lt"/>
              </a:rPr>
              <a:t>O ritmo de separação entre a Europa e a Gronelândia, apresentava erros de cálculo, sendo alvo de sérias críticas as técnicas geodésicas utilizadas.</a:t>
            </a:r>
            <a:endParaRPr lang="pt-PT" sz="24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816" t="53864" r="58559" b="8336"/>
          <a:stretch>
            <a:fillRect/>
          </a:stretch>
        </p:blipFill>
        <p:spPr bwMode="auto">
          <a:xfrm>
            <a:off x="4355976" y="1772816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0" y="476672"/>
            <a:ext cx="934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falhanço da teoria de </a:t>
            </a:r>
            <a:r>
              <a:rPr lang="pt-PT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Wegener</a:t>
            </a:r>
            <a:r>
              <a:rPr lang="pt-P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também se deveu …</a:t>
            </a:r>
            <a:endParaRPr lang="pt-P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98884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+mj-lt"/>
              </a:rPr>
              <a:t>Algumas condições sociais da época que dificultaram a aceitação da teoria:</a:t>
            </a:r>
          </a:p>
          <a:p>
            <a:endParaRPr lang="pt-PT" sz="2400" dirty="0" smtClean="0">
              <a:latin typeface="+mj-lt"/>
            </a:endParaRPr>
          </a:p>
          <a:p>
            <a:r>
              <a:rPr lang="pt-PT" sz="2400" dirty="0" smtClean="0">
                <a:latin typeface="+mj-lt"/>
              </a:rPr>
              <a:t>• </a:t>
            </a:r>
            <a:r>
              <a:rPr lang="pt-PT" sz="2400" dirty="0" err="1" smtClean="0">
                <a:latin typeface="+mj-lt"/>
              </a:rPr>
              <a:t>Alfred</a:t>
            </a:r>
            <a:r>
              <a:rPr lang="pt-PT" sz="2400" dirty="0" smtClean="0">
                <a:latin typeface="+mj-lt"/>
              </a:rPr>
              <a:t> </a:t>
            </a:r>
            <a:r>
              <a:rPr lang="pt-PT" sz="2400" dirty="0" err="1" smtClean="0">
                <a:latin typeface="+mj-lt"/>
              </a:rPr>
              <a:t>Wegener</a:t>
            </a:r>
            <a:r>
              <a:rPr lang="pt-PT" sz="2400" dirty="0" smtClean="0">
                <a:latin typeface="+mj-lt"/>
              </a:rPr>
              <a:t> ser alemão, dificultando na época a  comunicação e divulgação das  suas ideias.</a:t>
            </a:r>
          </a:p>
          <a:p>
            <a:endParaRPr lang="pt-PT" sz="2400" dirty="0" smtClean="0">
              <a:latin typeface="+mj-lt"/>
            </a:endParaRPr>
          </a:p>
          <a:p>
            <a:r>
              <a:rPr lang="pt-PT" sz="2400" dirty="0" smtClean="0">
                <a:latin typeface="+mj-lt"/>
              </a:rPr>
              <a:t>• A falta de acessibilidade eficiência nos meios de informação.</a:t>
            </a:r>
          </a:p>
          <a:p>
            <a:endParaRPr lang="pt-PT" sz="2400" dirty="0" smtClean="0">
              <a:latin typeface="+mj-lt"/>
            </a:endParaRPr>
          </a:p>
          <a:p>
            <a:r>
              <a:rPr lang="pt-PT" sz="2400" dirty="0" smtClean="0">
                <a:latin typeface="+mj-lt"/>
              </a:rPr>
              <a:t>• Pouca frequência de reuniões da comunidade científica.</a:t>
            </a:r>
          </a:p>
          <a:p>
            <a:endParaRPr lang="pt-PT" sz="2400" dirty="0"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19672" y="476672"/>
            <a:ext cx="5904656" cy="5788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Bibliografia</a:t>
            </a:r>
            <a:endParaRPr lang="pt-PT" sz="2800" dirty="0">
              <a:ln>
                <a:solidFill>
                  <a:sysClr val="windowText" lastClr="000000"/>
                </a:solidFill>
              </a:ln>
              <a:latin typeface="+mj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3429000"/>
            <a:ext cx="83884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endParaRPr lang="pt-PT" sz="2000" dirty="0"/>
          </a:p>
          <a:p>
            <a:r>
              <a:rPr lang="pt-PT" sz="2000" dirty="0" smtClean="0"/>
              <a:t>• FÉLIX</a:t>
            </a:r>
            <a:r>
              <a:rPr lang="pt-PT" sz="2000" dirty="0"/>
              <a:t>, J., SENGO, I., CHAVES, R. (2010). Geologia 12 - 12ºano. 1º.ed. Porto: </a:t>
            </a:r>
            <a:r>
              <a:rPr lang="pt-PT" sz="2000" dirty="0" err="1"/>
              <a:t>Porto</a:t>
            </a:r>
            <a:r>
              <a:rPr lang="pt-PT" sz="2000" dirty="0"/>
              <a:t> editora. </a:t>
            </a:r>
            <a:endParaRPr lang="pt-PT" sz="2000" dirty="0" smtClean="0"/>
          </a:p>
          <a:p>
            <a:endParaRPr lang="pt-PT" sz="2000" dirty="0" smtClean="0"/>
          </a:p>
          <a:p>
            <a:endParaRPr lang="pt-PT" sz="2000" dirty="0"/>
          </a:p>
          <a:p>
            <a:r>
              <a:rPr lang="pt-PT" sz="2000" dirty="0"/>
              <a:t>• DIAS, A,. GUIMARÃES, P,. ROCHA, P,. RAMOS, A,. CAVADAS, B,. (2006). Geologia 12 - 12.º Ano. 1ºed. Lisboa: Areal Editores.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0" y="2924944"/>
            <a:ext cx="730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• http://pt.wikipedia.org/wiki/Deriva_continental</a:t>
            </a:r>
            <a:endParaRPr lang="pt-PT" sz="2400" dirty="0"/>
          </a:p>
        </p:txBody>
      </p:sp>
      <p:sp>
        <p:nvSpPr>
          <p:cNvPr id="8" name="Rectângulo 7"/>
          <p:cNvSpPr/>
          <p:nvPr/>
        </p:nvSpPr>
        <p:spPr>
          <a:xfrm>
            <a:off x="0" y="18448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• http://sites.google.com/site/geologiaebiologia/tect%C3%B3nica-de-placas</a:t>
            </a:r>
            <a:endParaRPr lang="pt-PT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27784" y="47667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FIM</a:t>
            </a:r>
            <a:endParaRPr lang="pt-PT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http://1.bp.blogspot.com/-OjTNIGj-7Po/TgMPV5v2UtI/AAAAAAAAAF0/hroh_qQQTxQ/s1600/fim-dos-tempos.jpg"/>
          <p:cNvPicPr>
            <a:picLocks noChangeAspect="1" noChangeArrowheads="1"/>
          </p:cNvPicPr>
          <p:nvPr/>
        </p:nvPicPr>
        <p:blipFill>
          <a:blip r:embed="rId2" cstate="print"/>
          <a:srcRect l="5769" b="25976"/>
          <a:stretch>
            <a:fillRect/>
          </a:stretch>
        </p:blipFill>
        <p:spPr bwMode="auto">
          <a:xfrm>
            <a:off x="323528" y="2132856"/>
            <a:ext cx="8581209" cy="411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err="1" smtClean="0">
                <a:solidFill>
                  <a:schemeClr val="tx1"/>
                </a:solidFill>
              </a:rPr>
              <a:t>Alfred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err="1" smtClean="0">
                <a:solidFill>
                  <a:schemeClr val="tx1"/>
                </a:solidFill>
              </a:rPr>
              <a:t>Wegener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br>
              <a:rPr lang="pt-PT" b="1" dirty="0" smtClean="0">
                <a:solidFill>
                  <a:schemeClr val="tx1"/>
                </a:solidFill>
              </a:rPr>
            </a:br>
            <a:r>
              <a:rPr lang="pt-PT" sz="4000" b="1" dirty="0" smtClean="0">
                <a:solidFill>
                  <a:schemeClr val="tx1"/>
                </a:solidFill>
              </a:rPr>
              <a:t>1880 -1930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0" y="162880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/>
              <a:t>Geógrafo e meteorologista alemão impulsionador da teoria da deriva continental.</a:t>
            </a:r>
          </a:p>
          <a:p>
            <a:endParaRPr lang="pt-PT" sz="2400" b="1" dirty="0">
              <a:cs typeface="Arial"/>
            </a:endParaRPr>
          </a:p>
          <a:p>
            <a:r>
              <a:rPr lang="pt-PT" sz="2400" b="1" dirty="0" smtClean="0">
                <a:solidFill>
                  <a:schemeClr val="tx1"/>
                </a:solidFill>
                <a:latin typeface="Arial"/>
                <a:cs typeface="Arial"/>
              </a:rPr>
              <a:t>● Para apoiar a teoria usou 4 tipo de argumentos:</a:t>
            </a:r>
            <a:endParaRPr lang="pt-PT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http://upload.wikimedia.org/wikipedia/commons/thumb/0/07/Alfred_Wegener.jpg/200px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2448272" cy="3317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2915816" y="3284984"/>
            <a:ext cx="410445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Geofísicos</a:t>
            </a:r>
            <a:endParaRPr lang="pt-PT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32040" y="4077072"/>
            <a:ext cx="352839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Geológicos</a:t>
            </a:r>
            <a:endParaRPr lang="pt-PT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87824" y="4869160"/>
            <a:ext cx="439248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Paleontológicos</a:t>
            </a:r>
            <a:endParaRPr lang="pt-PT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805264"/>
            <a:ext cx="352839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Geodésicos</a:t>
            </a:r>
            <a:endParaRPr lang="pt-PT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1"/>
                </a:solidFill>
                <a:latin typeface="+mj-lt"/>
              </a:rPr>
              <a:t>Apesar de </a:t>
            </a:r>
            <a:r>
              <a:rPr lang="pt-PT" sz="2800" dirty="0" err="1" smtClean="0">
                <a:solidFill>
                  <a:schemeClr val="tx1"/>
                </a:solidFill>
                <a:latin typeface="+mj-lt"/>
              </a:rPr>
              <a:t>Wegener</a:t>
            </a:r>
            <a:r>
              <a:rPr lang="pt-PT" sz="2800" dirty="0" smtClean="0">
                <a:solidFill>
                  <a:schemeClr val="tx1"/>
                </a:solidFill>
                <a:latin typeface="+mj-lt"/>
              </a:rPr>
              <a:t> ter  apresentado vários argumentos que apoiavam a sua teoria, este não conseguiu explicar o principal</a:t>
            </a:r>
            <a:r>
              <a:rPr lang="pt-PT" sz="2800" dirty="0" smtClean="0">
                <a:solidFill>
                  <a:schemeClr val="tx1"/>
                </a:solidFill>
              </a:rPr>
              <a:t>:  </a:t>
            </a:r>
          </a:p>
          <a:p>
            <a:endParaRPr lang="pt-PT" sz="2800" dirty="0" smtClean="0">
              <a:solidFill>
                <a:schemeClr val="tx1"/>
              </a:solidFill>
            </a:endParaRPr>
          </a:p>
          <a:p>
            <a:endParaRPr lang="pt-PT" sz="2800" dirty="0" smtClean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77281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16288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Qual o mecanismo, “motor” responsável pela deriva, ou seja, pelo movimento dos continentes?</a:t>
            </a:r>
          </a:p>
          <a:p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4" descr="http://minhasfabulosidades.com.br/wp-content/uploads/2011/05/duvi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51823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3265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latin typeface="+mj-lt"/>
              </a:rPr>
              <a:t>O modelo de </a:t>
            </a:r>
            <a:r>
              <a:rPr lang="pt-PT" b="1" dirty="0" err="1" smtClean="0">
                <a:latin typeface="+mj-lt"/>
              </a:rPr>
              <a:t>Wegener</a:t>
            </a:r>
            <a:r>
              <a:rPr lang="pt-PT" b="1" dirty="0" smtClean="0">
                <a:latin typeface="+mj-lt"/>
              </a:rPr>
              <a:t>, verificou que ao longo do tempo a nível de mobilidade dos continentes, a crosta se deslocava em direcção a oeste, rumo ao Equador. </a:t>
            </a:r>
          </a:p>
          <a:p>
            <a:r>
              <a:rPr lang="pt-PT" b="1" dirty="0" smtClean="0">
                <a:latin typeface="+mj-lt"/>
              </a:rPr>
              <a:t> </a:t>
            </a:r>
          </a:p>
          <a:p>
            <a:endParaRPr lang="pt-PT" b="1" dirty="0">
              <a:latin typeface="+mj-lt"/>
            </a:endParaRPr>
          </a:p>
          <a:p>
            <a:r>
              <a:rPr lang="pt-PT" b="1" dirty="0" smtClean="0">
                <a:latin typeface="+mj-lt"/>
              </a:rPr>
              <a:t>Ele propôs três tipos de forças: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276872"/>
            <a:ext cx="3600400" cy="57888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Força Gravítica </a:t>
            </a:r>
            <a:endParaRPr lang="pt-PT" sz="28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2060848"/>
            <a:ext cx="4032448" cy="1259919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Força Centrípeta</a:t>
            </a:r>
          </a:p>
          <a:p>
            <a:pPr algn="ctr"/>
            <a:r>
              <a:rPr lang="pt-PT" sz="20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(originária do movimento de rotação da Terra) </a:t>
            </a:r>
            <a:endParaRPr lang="pt-PT" sz="2000" dirty="0">
              <a:ln>
                <a:solidFill>
                  <a:sysClr val="windowText" lastClr="000000"/>
                </a:solidFill>
              </a:ln>
              <a:latin typeface="+mj-lt"/>
            </a:endParaRPr>
          </a:p>
        </p:txBody>
      </p:sp>
      <p:sp>
        <p:nvSpPr>
          <p:cNvPr id="9" name="Mais 8"/>
          <p:cNvSpPr/>
          <p:nvPr/>
        </p:nvSpPr>
        <p:spPr>
          <a:xfrm>
            <a:off x="4139952" y="2564904"/>
            <a:ext cx="504056" cy="648072"/>
          </a:xfrm>
          <a:prstGeom prst="mathPlus">
            <a:avLst>
              <a:gd name="adj1" fmla="val 2352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" name="Conexão recta unidireccional 9"/>
          <p:cNvCxnSpPr/>
          <p:nvPr/>
        </p:nvCxnSpPr>
        <p:spPr>
          <a:xfrm>
            <a:off x="1619672" y="2852936"/>
            <a:ext cx="1512168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907704" y="4869160"/>
            <a:ext cx="5256584" cy="1804749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Força </a:t>
            </a:r>
            <a:r>
              <a:rPr lang="pt-PT" sz="2800" dirty="0" err="1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Polflucht</a:t>
            </a:r>
            <a:endParaRPr lang="pt-PT" sz="2800" dirty="0" smtClean="0">
              <a:ln>
                <a:solidFill>
                  <a:sysClr val="windowText" lastClr="000000"/>
                </a:solidFill>
              </a:ln>
              <a:latin typeface="+mj-lt"/>
            </a:endParaRPr>
          </a:p>
          <a:p>
            <a:pPr algn="ctr"/>
            <a:r>
              <a:rPr lang="pt-PT" sz="24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(responsável pela deslocação dos continentes na direcção do Equador) </a:t>
            </a:r>
            <a:endParaRPr lang="pt-PT" sz="2400" dirty="0">
              <a:ln>
                <a:solidFill>
                  <a:sysClr val="windowText" lastClr="000000"/>
                </a:solidFill>
              </a:ln>
              <a:latin typeface="+mj-lt"/>
            </a:endParaRPr>
          </a:p>
        </p:txBody>
      </p:sp>
      <p:cxnSp>
        <p:nvCxnSpPr>
          <p:cNvPr id="12" name="Conexão recta unidireccional 11"/>
          <p:cNvCxnSpPr/>
          <p:nvPr/>
        </p:nvCxnSpPr>
        <p:spPr>
          <a:xfrm flipH="1">
            <a:off x="5724128" y="3356992"/>
            <a:ext cx="100811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871449" cy="36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3"/>
          <p:cNvSpPr/>
          <p:nvPr/>
        </p:nvSpPr>
        <p:spPr>
          <a:xfrm>
            <a:off x="6012160" y="1844824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r>
              <a:rPr lang="pt-PT" sz="2400" dirty="0" smtClean="0"/>
              <a:t>G – Força de atracção gravítica; </a:t>
            </a:r>
          </a:p>
          <a:p>
            <a:endParaRPr lang="pt-PT" sz="2400" dirty="0" smtClean="0"/>
          </a:p>
          <a:p>
            <a:r>
              <a:rPr lang="pt-PT" sz="2400" dirty="0" smtClean="0"/>
              <a:t>C – Força centrípeta;</a:t>
            </a:r>
          </a:p>
          <a:p>
            <a:r>
              <a:rPr lang="pt-PT" sz="2400" dirty="0" smtClean="0"/>
              <a:t> </a:t>
            </a:r>
          </a:p>
          <a:p>
            <a:r>
              <a:rPr lang="pt-PT" sz="2400" dirty="0" smtClean="0"/>
              <a:t>P - </a:t>
            </a:r>
            <a:r>
              <a:rPr lang="pt-PT" sz="2400" i="1" dirty="0" err="1" smtClean="0"/>
              <a:t>Polflucht</a:t>
            </a:r>
            <a:r>
              <a:rPr lang="pt-PT" sz="2400" i="1" dirty="0" smtClean="0"/>
              <a:t> 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479715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+mj-lt"/>
                <a:cs typeface="Arial"/>
              </a:rPr>
              <a:t>● </a:t>
            </a:r>
            <a:r>
              <a:rPr lang="pt-PT" sz="2000" dirty="0" smtClean="0">
                <a:latin typeface="+mj-lt"/>
              </a:rPr>
              <a:t>O  conjunto destas forças, explicava então  a deslocação dos continentes em direcção ao Equador.</a:t>
            </a:r>
          </a:p>
          <a:p>
            <a:endParaRPr lang="pt-PT" sz="2000" dirty="0" smtClean="0">
              <a:latin typeface="+mj-lt"/>
            </a:endParaRPr>
          </a:p>
          <a:p>
            <a:r>
              <a:rPr lang="pt-PT" sz="2000" dirty="0" smtClean="0">
                <a:latin typeface="+mj-lt"/>
                <a:cs typeface="Arial"/>
              </a:rPr>
              <a:t>● A </a:t>
            </a:r>
            <a:r>
              <a:rPr lang="pt-PT" sz="2000" dirty="0" smtClean="0">
                <a:latin typeface="+mj-lt"/>
              </a:rPr>
              <a:t>deslocação em direcção a oeste, foi explicada através da força de atracção, exercida pelo Sol e pela Lua. </a:t>
            </a:r>
          </a:p>
          <a:p>
            <a:endParaRPr lang="pt-PT" sz="2000" dirty="0"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5904656" cy="57888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No seu modelo </a:t>
            </a:r>
            <a:r>
              <a:rPr lang="pt-PT" sz="2800" dirty="0" err="1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Wegener</a:t>
            </a:r>
            <a:r>
              <a:rPr lang="pt-PT" sz="2800" dirty="0" smtClean="0">
                <a:solidFill>
                  <a:schemeClr val="bg1"/>
                </a:solidFill>
                <a:latin typeface="+mj-lt"/>
              </a:rPr>
              <a:t>…</a:t>
            </a:r>
            <a:endParaRPr lang="pt-PT" sz="2800" dirty="0"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38981" t="36855" r="16132" b="19676"/>
          <a:stretch>
            <a:fillRect/>
          </a:stretch>
        </p:blipFill>
        <p:spPr bwMode="auto">
          <a:xfrm>
            <a:off x="827584" y="980728"/>
            <a:ext cx="7128792" cy="370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ângulo 3"/>
          <p:cNvSpPr/>
          <p:nvPr/>
        </p:nvSpPr>
        <p:spPr>
          <a:xfrm>
            <a:off x="323528" y="472514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/>
              <a:t>Substrato de </a:t>
            </a:r>
            <a:r>
              <a:rPr lang="pt-PT" sz="2800" dirty="0" err="1"/>
              <a:t>sima</a:t>
            </a:r>
            <a:r>
              <a:rPr lang="pt-PT" sz="2800" dirty="0"/>
              <a:t> – Material rochoso fundido, descrito como um líquido muito viscoso, que permitia a deriva  dos continentes por acção das forças: centrípeta, gravítica e </a:t>
            </a:r>
            <a:r>
              <a:rPr lang="pt-PT" sz="2800" i="1" dirty="0" err="1"/>
              <a:t>polflucht</a:t>
            </a:r>
            <a:r>
              <a:rPr lang="pt-PT" i="1" dirty="0"/>
              <a:t>.</a:t>
            </a:r>
            <a:endParaRPr lang="pt-P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Dizia então que o substrato de </a:t>
            </a:r>
            <a:r>
              <a:rPr lang="pt-PT" sz="2800" dirty="0" err="1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sima</a:t>
            </a:r>
            <a:r>
              <a:rPr lang="pt-PT" sz="28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, sustentava os continentes, que sendo menos densos do que os oceanos, era assim permitida a sua deslocação sobre o fundo oceânico. </a:t>
            </a:r>
          </a:p>
          <a:p>
            <a:endParaRPr lang="pt-PT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41220" r="38875" b="23815"/>
          <a:stretch>
            <a:fillRect/>
          </a:stretch>
        </p:blipFill>
        <p:spPr bwMode="auto">
          <a:xfrm>
            <a:off x="827584" y="2060848"/>
            <a:ext cx="704121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043608" y="60932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n>
                  <a:solidFill>
                    <a:sysClr val="windowText" lastClr="000000"/>
                  </a:solidFill>
                </a:ln>
              </a:rPr>
              <a:t>Exemplo Movimento dos Continentes em direcção ao Equador.</a:t>
            </a:r>
            <a:endParaRPr lang="pt-PT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18864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t-PT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MAS…</a:t>
            </a:r>
            <a:endParaRPr lang="pt-PT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51520" y="162880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err="1" smtClean="0">
                <a:latin typeface="+mj-lt"/>
              </a:rPr>
              <a:t>Harold</a:t>
            </a:r>
            <a:r>
              <a:rPr lang="pt-PT" sz="2800" b="1" dirty="0" smtClean="0">
                <a:latin typeface="+mj-lt"/>
              </a:rPr>
              <a:t> </a:t>
            </a:r>
            <a:r>
              <a:rPr lang="pt-PT" sz="2800" b="1" dirty="0" err="1" smtClean="0">
                <a:latin typeface="+mj-lt"/>
              </a:rPr>
              <a:t>Jeffreys</a:t>
            </a:r>
            <a:r>
              <a:rPr lang="pt-PT" sz="2800" b="1" dirty="0" smtClean="0">
                <a:latin typeface="+mj-lt"/>
              </a:rPr>
              <a:t> demonstrou com base em cálculos matemáticos que as forças propostas por  </a:t>
            </a:r>
            <a:r>
              <a:rPr lang="pt-PT" sz="2800" b="1" dirty="0" err="1" smtClean="0">
                <a:latin typeface="+mj-lt"/>
              </a:rPr>
              <a:t>Wegener</a:t>
            </a:r>
            <a:r>
              <a:rPr lang="pt-PT" sz="2800" b="1" dirty="0" smtClean="0">
                <a:latin typeface="+mj-lt"/>
              </a:rPr>
              <a:t> só eram concebíveis se multiplicadas por 10^6</a:t>
            </a:r>
            <a:r>
              <a:rPr lang="pt-PT" sz="28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pt-PT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http://t3.gstatic.com/images?q=tbn:ANd9GcSxOaRe34eQuCQkgsNP8000jLLkV6Dg4lIEENQrYN4g-hI9fstrwA"/>
          <p:cNvPicPr>
            <a:picLocks noChangeAspect="1" noChangeArrowheads="1"/>
          </p:cNvPicPr>
          <p:nvPr/>
        </p:nvPicPr>
        <p:blipFill>
          <a:blip r:embed="rId2" cstate="print"/>
          <a:srcRect r="2579" b="4047"/>
          <a:stretch>
            <a:fillRect/>
          </a:stretch>
        </p:blipFill>
        <p:spPr bwMode="auto">
          <a:xfrm>
            <a:off x="539552" y="3501008"/>
            <a:ext cx="2376264" cy="3136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3131840" y="3645024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(1880-1930) </a:t>
            </a:r>
          </a:p>
          <a:p>
            <a:pPr algn="ctr"/>
            <a:endParaRPr lang="pt-PT" sz="2000" dirty="0" smtClean="0">
              <a:ln>
                <a:solidFill>
                  <a:sysClr val="windowText" lastClr="000000"/>
                </a:solidFill>
              </a:ln>
              <a:latin typeface="+mj-lt"/>
            </a:endParaRPr>
          </a:p>
          <a:p>
            <a:pPr algn="ctr"/>
            <a:r>
              <a:rPr lang="pt-PT" sz="20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Geofísico, astrónomo e matemático inglês, contemporâneo de </a:t>
            </a:r>
            <a:r>
              <a:rPr lang="pt-PT" sz="2000" dirty="0" err="1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Wegener</a:t>
            </a:r>
            <a:r>
              <a:rPr lang="pt-PT" sz="20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.</a:t>
            </a:r>
          </a:p>
          <a:p>
            <a:pPr algn="ctr"/>
            <a:endParaRPr lang="pt-PT" sz="2000" dirty="0" smtClean="0">
              <a:ln>
                <a:solidFill>
                  <a:sysClr val="windowText" lastClr="000000"/>
                </a:solidFill>
              </a:ln>
              <a:latin typeface="+mj-lt"/>
            </a:endParaRPr>
          </a:p>
          <a:p>
            <a:pPr algn="ctr"/>
            <a:r>
              <a:rPr lang="pt-PT" sz="20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Principal crítico da teoria da deriva continental</a:t>
            </a:r>
          </a:p>
          <a:p>
            <a:pPr algn="ctr"/>
            <a:endParaRPr lang="pt-PT" b="1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pt-PT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75656" y="476672"/>
            <a:ext cx="5904656" cy="57888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ln>
                  <a:solidFill>
                    <a:sysClr val="windowText" lastClr="000000"/>
                  </a:solidFill>
                </a:ln>
                <a:latin typeface="+mj-lt"/>
              </a:rPr>
              <a:t>Críticas aos argumentos</a:t>
            </a:r>
            <a:endParaRPr lang="pt-PT" sz="2800" dirty="0">
              <a:ln>
                <a:solidFill>
                  <a:sysClr val="windowText" lastClr="000000"/>
                </a:solidFill>
              </a:ln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1916832"/>
            <a:ext cx="3528392" cy="38472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Paleontológicos</a:t>
            </a:r>
          </a:p>
          <a:p>
            <a:pPr algn="ctr"/>
            <a:endParaRPr lang="pt-PT" sz="2400" dirty="0" smtClean="0">
              <a:latin typeface="+mj-lt"/>
            </a:endParaRPr>
          </a:p>
          <a:p>
            <a:pPr algn="ctr"/>
            <a:r>
              <a:rPr lang="pt-PT" sz="2400" dirty="0" smtClean="0">
                <a:latin typeface="+mj-lt"/>
              </a:rPr>
              <a:t>Perderam muita credibilidade, devido à descoberta de fósseis </a:t>
            </a:r>
            <a:r>
              <a:rPr lang="pt-PT" sz="2400" i="1" dirty="0" err="1" smtClean="0">
                <a:latin typeface="+mj-lt"/>
              </a:rPr>
              <a:t>Glossopteris</a:t>
            </a:r>
            <a:r>
              <a:rPr lang="pt-PT" sz="2400" i="1" dirty="0" smtClean="0">
                <a:latin typeface="+mj-lt"/>
              </a:rPr>
              <a:t>, na Sibéria, contrariando </a:t>
            </a:r>
            <a:r>
              <a:rPr lang="pt-PT" sz="2400" i="1" dirty="0" err="1" smtClean="0">
                <a:latin typeface="+mj-lt"/>
              </a:rPr>
              <a:t>Wegener</a:t>
            </a:r>
            <a:r>
              <a:rPr lang="pt-PT" sz="2400" i="1" dirty="0" smtClean="0">
                <a:latin typeface="+mj-lt"/>
              </a:rPr>
              <a:t>, que relacionava estes fósseis apenas </a:t>
            </a:r>
            <a:r>
              <a:rPr lang="pt-PT" sz="2400" i="1" dirty="0" smtClean="0">
                <a:latin typeface="+mj-lt"/>
              </a:rPr>
              <a:t>com o Hemisfério </a:t>
            </a:r>
            <a:r>
              <a:rPr lang="pt-PT" sz="2400" i="1" dirty="0" smtClean="0">
                <a:latin typeface="+mj-lt"/>
              </a:rPr>
              <a:t>Sul.</a:t>
            </a:r>
            <a:endParaRPr lang="pt-PT" sz="2400" dirty="0">
              <a:latin typeface="+mj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55809" t="27045" r="15251" b="37045"/>
          <a:stretch>
            <a:fillRect/>
          </a:stretch>
        </p:blipFill>
        <p:spPr bwMode="auto">
          <a:xfrm>
            <a:off x="3914452" y="2276872"/>
            <a:ext cx="5013523" cy="388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</TotalTime>
  <Words>591</Words>
  <Application>Microsoft Office PowerPoint</Application>
  <PresentationFormat>Apresentação no Ecrã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Mediano</vt:lpstr>
      <vt:lpstr>Diapositivo 1</vt:lpstr>
      <vt:lpstr>Alfred Wegener  1880 -1930</vt:lpstr>
      <vt:lpstr>Apesar de Wegener ter  apresentado vários argumentos que apoiavam a sua teoria, este não conseguiu explicar o principal:     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Liliana</dc:creator>
  <cp:lastModifiedBy>Liliana</cp:lastModifiedBy>
  <cp:revision>10</cp:revision>
  <dcterms:created xsi:type="dcterms:W3CDTF">2011-11-16T17:12:58Z</dcterms:created>
  <dcterms:modified xsi:type="dcterms:W3CDTF">2011-11-16T18:56:33Z</dcterms:modified>
</cp:coreProperties>
</file>